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71" r:id="rId8"/>
    <p:sldId id="273" r:id="rId9"/>
    <p:sldId id="274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315E"/>
    <a:srgbClr val="2054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07F5C-4778-3ED5-7928-DB70704BC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32FA67-6CAB-5D23-88CC-4FE46F9D1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40928-16E8-AD55-5B9F-2A74B7407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B5B1-ECCA-45FB-A30E-FB49735039F8}" type="datetimeFigureOut">
              <a:rPr lang="en-IE" smtClean="0"/>
              <a:t>10/11/2025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C003E-F90D-AC8D-CEB2-BBB9AF574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9E5A3-8864-299C-3103-63D21D366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E9DC-6D40-4878-8D4D-4FD36AD3F87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25770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69E6D-E7CB-E0E2-4F46-AA79020AC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134B2B-D6B4-71B9-C69D-5CB2A5CB5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CA42E-89F8-0544-40E5-7D184F25F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B5B1-ECCA-45FB-A30E-FB49735039F8}" type="datetimeFigureOut">
              <a:rPr lang="en-IE" smtClean="0"/>
              <a:t>10/11/2025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A447B-4E6E-12C6-643A-92D19E293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41646-F5D6-EEC2-C760-F9355C699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E9DC-6D40-4878-8D4D-4FD36AD3F87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36370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1AA4D9-CB13-64DF-716E-3717307EB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19970C-8F69-4C1B-CF62-1E0B25F27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A01F4-E433-AA5B-6ECA-0290E8959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B5B1-ECCA-45FB-A30E-FB49735039F8}" type="datetimeFigureOut">
              <a:rPr lang="en-IE" smtClean="0"/>
              <a:t>10/11/2025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51535-9B66-AFD4-5953-47F9323FF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CFBA-B366-B3CA-CFE8-98A3A43DD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E9DC-6D40-4878-8D4D-4FD36AD3F87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10852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B87CF-91EA-39A6-3877-07BD55ADB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391AA-A9E4-40DB-1215-E771368BC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F2CFD-E31E-F6CF-29F9-F4F67B32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B5B1-ECCA-45FB-A30E-FB49735039F8}" type="datetimeFigureOut">
              <a:rPr lang="en-IE" smtClean="0"/>
              <a:t>10/11/2025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79FA7-6BB6-D299-CC94-08565A3F4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7570D-D008-6F6E-56D6-9A6C77EAB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E9DC-6D40-4878-8D4D-4FD36AD3F87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21931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D9132-9E70-FC27-4B74-48EAAF026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1D2BF-4202-14B3-836C-79142325F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B892D-369C-2742-BE2A-2E07AE67B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B5B1-ECCA-45FB-A30E-FB49735039F8}" type="datetimeFigureOut">
              <a:rPr lang="en-IE" smtClean="0"/>
              <a:t>10/11/2025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94BDD-EA23-3189-368D-5FB94DCFF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72859-24A9-F928-6FC9-4D1444C54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E9DC-6D40-4878-8D4D-4FD36AD3F87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9068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20FE5-5B3A-BBCC-C298-E418896A2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D9573-0117-8553-EA73-FC47E27AD5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4BF54E-D591-08EB-1F86-8C10BAB17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B57057-8D9E-A7EE-1DAD-D2E64CBF1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B5B1-ECCA-45FB-A30E-FB49735039F8}" type="datetimeFigureOut">
              <a:rPr lang="en-IE" smtClean="0"/>
              <a:t>10/11/2025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3B31C-AA37-9CC9-47BB-2033184DA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14331-B2D7-B5B1-965A-D0D69D9F7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E9DC-6D40-4878-8D4D-4FD36AD3F87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542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72F9D-D6A5-5D43-5623-9DAC58CCD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07129-897F-5927-6AD8-00EAEDA0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18DCFC-E4AC-7714-E40A-984FCAE4F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024C48-EE46-B92F-9D05-1A53098198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ECA622-8899-0406-31D0-1CF963F52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AD4836-C692-F9D9-2296-DFD95317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B5B1-ECCA-45FB-A30E-FB49735039F8}" type="datetimeFigureOut">
              <a:rPr lang="en-IE" smtClean="0"/>
              <a:t>10/11/2025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89810A-76FF-0EA7-9CE6-A0E9742DA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999455-976C-E52A-ECDC-28305E77D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E9DC-6D40-4878-8D4D-4FD36AD3F87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50964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FA881-F0F2-D785-D2BA-C04DFA9E9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C2FD00-DDFF-507D-571A-66A8E7F4E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B5B1-ECCA-45FB-A30E-FB49735039F8}" type="datetimeFigureOut">
              <a:rPr lang="en-IE" smtClean="0"/>
              <a:t>10/11/2025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46C07-711A-D166-5F25-80051C0B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6C3D7-2DB0-8B31-63F8-A03D1EB91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E9DC-6D40-4878-8D4D-4FD36AD3F87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73421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38D7EE-83B3-8789-E303-0CA9F4901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B5B1-ECCA-45FB-A30E-FB49735039F8}" type="datetimeFigureOut">
              <a:rPr lang="en-IE" smtClean="0"/>
              <a:t>10/11/2025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9BEBE8-9255-2194-26FE-D6A035A7A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2E9363-D962-F61E-F1E0-EBF5B968B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E9DC-6D40-4878-8D4D-4FD36AD3F87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03255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F960C-5301-AE30-3002-3AAE9F3F9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15114-CD63-F614-FBF7-451B98402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AF5C56-BC2D-5DE1-BD25-49444B9EC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FD4725-626B-7D18-5CDF-FDC220BAF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B5B1-ECCA-45FB-A30E-FB49735039F8}" type="datetimeFigureOut">
              <a:rPr lang="en-IE" smtClean="0"/>
              <a:t>10/11/2025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4B1C9-C2B0-143E-4269-36C4B6245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C8C25-72CF-A7CF-2543-D7D3BFC89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E9DC-6D40-4878-8D4D-4FD36AD3F87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76922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73A34-5C58-F4A3-22A5-D1F7D5A7C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62085E-4717-70E2-2F2B-CC48BA151D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CBFC5-EEE9-289E-62BB-7229D5428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9EF00E-6F2D-6178-557F-6D0403846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B5B1-ECCA-45FB-A30E-FB49735039F8}" type="datetimeFigureOut">
              <a:rPr lang="en-IE" smtClean="0"/>
              <a:t>10/11/2025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E80F3-19C7-9A2C-970F-65F6E2C84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AA892-7402-A923-22FB-16D3E7D28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E9DC-6D40-4878-8D4D-4FD36AD3F87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5622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568310-500E-6D51-3EF8-BAC55AC8C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8C440-F6F0-8841-E82D-000A87B56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2181B-77DC-A342-0562-CF4E0F7262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C7B5B1-ECCA-45FB-A30E-FB49735039F8}" type="datetimeFigureOut">
              <a:rPr lang="en-IE" smtClean="0"/>
              <a:t>10/11/2025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EE829-1C6B-AE5E-D336-2CC59B3EA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BF501-2DBE-F196-6A28-D0A4B60B5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6DE9DC-6D40-4878-8D4D-4FD36AD3F87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7598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premio.i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500BEA5-FB35-988B-E666-0F79D560314F}"/>
              </a:ext>
            </a:extLst>
          </p:cNvPr>
          <p:cNvGrpSpPr/>
          <p:nvPr/>
        </p:nvGrpSpPr>
        <p:grpSpPr>
          <a:xfrm>
            <a:off x="881771" y="1293178"/>
            <a:ext cx="5123806" cy="2332209"/>
            <a:chOff x="1215448" y="1795904"/>
            <a:chExt cx="5123806" cy="2332209"/>
          </a:xfrm>
        </p:grpSpPr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19237611-0734-A398-18AB-4CDEFDC83A69}"/>
                </a:ext>
              </a:extLst>
            </p:cNvPr>
            <p:cNvSpPr txBox="1"/>
            <p:nvPr/>
          </p:nvSpPr>
          <p:spPr>
            <a:xfrm>
              <a:off x="1215448" y="3072884"/>
              <a:ext cx="51238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IE" sz="3600" b="1" dirty="0">
                  <a:solidFill>
                    <a:schemeClr val="bg1"/>
                  </a:solidFill>
                  <a:latin typeface="THICCCBOI" pitchFamily="2" charset="0"/>
                </a:rPr>
                <a:t>Premio &amp; Dargan Tools</a:t>
              </a:r>
            </a:p>
          </p:txBody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B599F82E-AB98-972A-3D18-2AB2ADC46A56}"/>
                </a:ext>
              </a:extLst>
            </p:cNvPr>
            <p:cNvSpPr txBox="1"/>
            <p:nvPr/>
          </p:nvSpPr>
          <p:spPr>
            <a:xfrm>
              <a:off x="1215448" y="3758781"/>
              <a:ext cx="5123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IE" dirty="0">
                  <a:solidFill>
                    <a:schemeClr val="bg1"/>
                  </a:solidFill>
                  <a:latin typeface="THICCCBOI" pitchFamily="2" charset="0"/>
                </a:rPr>
                <a:t>B2B eCommerce in action</a:t>
              </a:r>
            </a:p>
          </p:txBody>
        </p:sp>
        <p:pic>
          <p:nvPicPr>
            <p:cNvPr id="9" name="Picture 8" descr="A white text on a black background&#10;&#10;AI-generated content may be incorrect.">
              <a:extLst>
                <a:ext uri="{FF2B5EF4-FFF2-40B4-BE49-F238E27FC236}">
                  <a16:creationId xmlns:a16="http://schemas.microsoft.com/office/drawing/2014/main" id="{73C646BD-E58D-3839-A21C-037B572D5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0371" y="1795904"/>
              <a:ext cx="2826018" cy="680180"/>
            </a:xfrm>
            <a:prstGeom prst="rect">
              <a:avLst/>
            </a:prstGeom>
          </p:spPr>
        </p:pic>
      </p:grpSp>
      <p:sp>
        <p:nvSpPr>
          <p:cNvPr id="5" name="TextBox 11">
            <a:extLst>
              <a:ext uri="{FF2B5EF4-FFF2-40B4-BE49-F238E27FC236}">
                <a16:creationId xmlns:a16="http://schemas.microsoft.com/office/drawing/2014/main" id="{B6EE2570-C347-C63C-4B7A-D09CE95A542F}"/>
              </a:ext>
            </a:extLst>
          </p:cNvPr>
          <p:cNvSpPr txBox="1"/>
          <p:nvPr/>
        </p:nvSpPr>
        <p:spPr>
          <a:xfrm>
            <a:off x="820419" y="4946702"/>
            <a:ext cx="9943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1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Presented by: 	Brian O’Driscoll, Managing Director, Premio eCommerce</a:t>
            </a:r>
          </a:p>
          <a:p>
            <a:r>
              <a:rPr lang="en-IE" sz="1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		</a:t>
            </a:r>
          </a:p>
          <a:p>
            <a:r>
              <a:rPr lang="en-IE" sz="1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		Rich Reddy, </a:t>
            </a:r>
            <a:r>
              <a:rPr lang="en-GB" sz="1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Head of Technology, Product Development &amp; Export Strategist, Premio eCommerce</a:t>
            </a:r>
          </a:p>
          <a:p>
            <a:r>
              <a:rPr lang="en-GB" sz="1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		</a:t>
            </a:r>
          </a:p>
          <a:p>
            <a:r>
              <a:rPr lang="en-GB" sz="1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		Chris O’Donoghue, Account Manager, Dargan Tools </a:t>
            </a:r>
            <a:r>
              <a:rPr lang="en-IE" sz="1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	      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6B85A52D-04E3-C38C-0753-0D583BC5EBB9}"/>
              </a:ext>
            </a:extLst>
          </p:cNvPr>
          <p:cNvSpPr txBox="1"/>
          <p:nvPr/>
        </p:nvSpPr>
        <p:spPr>
          <a:xfrm>
            <a:off x="10118236" y="6270141"/>
            <a:ext cx="1683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IE" sz="1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www.premio.ie</a:t>
            </a:r>
          </a:p>
        </p:txBody>
      </p:sp>
    </p:spTree>
    <p:extLst>
      <p:ext uri="{BB962C8B-B14F-4D97-AF65-F5344CB8AC3E}">
        <p14:creationId xmlns:p14="http://schemas.microsoft.com/office/powerpoint/2010/main" val="239218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CFBD49-8B56-69E8-DB7B-ACC82DD41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04990B2D-25CC-F9A6-3F78-FF526D9E0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58" y="685364"/>
            <a:ext cx="1243792" cy="29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B7192F-AD38-9864-669F-5FCF526C8656}"/>
              </a:ext>
            </a:extLst>
          </p:cNvPr>
          <p:cNvSpPr txBox="1"/>
          <p:nvPr/>
        </p:nvSpPr>
        <p:spPr>
          <a:xfrm>
            <a:off x="9666782" y="685364"/>
            <a:ext cx="6097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800" b="0" i="0" u="none" strike="noStrike" dirty="0">
                <a:solidFill>
                  <a:srgbClr val="FFFFFF"/>
                </a:solidFill>
                <a:effectLst/>
                <a:latin typeface="Aptos Display" panose="020B0004020202020204" pitchFamily="34" charset="0"/>
              </a:rPr>
              <a:t>www.premio.ie</a:t>
            </a:r>
            <a:r>
              <a:rPr lang="en-IE" sz="1800" b="0" i="0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​</a:t>
            </a:r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837A46-D525-D83E-5581-A318B29F6655}"/>
              </a:ext>
            </a:extLst>
          </p:cNvPr>
          <p:cNvSpPr txBox="1"/>
          <p:nvPr/>
        </p:nvSpPr>
        <p:spPr>
          <a:xfrm>
            <a:off x="894093" y="1366196"/>
            <a:ext cx="788107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000" b="1" i="0" u="none" strike="noStrike" dirty="0">
                <a:solidFill>
                  <a:srgbClr val="FFFFFF"/>
                </a:solidFill>
                <a:effectLst/>
                <a:latin typeface="THICCCBOI"/>
              </a:rPr>
              <a:t>Dargan Tools Ltd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8A50D8-4A0C-AF3C-8BF9-3D3E0EB16A98}"/>
              </a:ext>
            </a:extLst>
          </p:cNvPr>
          <p:cNvSpPr txBox="1"/>
          <p:nvPr/>
        </p:nvSpPr>
        <p:spPr>
          <a:xfrm>
            <a:off x="894093" y="2160450"/>
            <a:ext cx="666135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Founded in 1981 by John Dargan Snr. </a:t>
            </a:r>
            <a:r>
              <a:rPr lang="en-GB" dirty="0">
                <a:solidFill>
                  <a:schemeClr val="bg1"/>
                </a:solidFill>
              </a:rPr>
              <a:t>– now a leading supplier to the Hardware, DIY, and Builders Merchant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Inventory &amp; Facility: </a:t>
            </a:r>
            <a:r>
              <a:rPr lang="en-GB" dirty="0">
                <a:solidFill>
                  <a:schemeClr val="bg1"/>
                </a:solidFill>
              </a:rPr>
              <a:t>40,000 </a:t>
            </a:r>
            <a:r>
              <a:rPr lang="en-GB" dirty="0" err="1">
                <a:solidFill>
                  <a:schemeClr val="bg1"/>
                </a:solidFill>
              </a:rPr>
              <a:t>sq</a:t>
            </a:r>
            <a:r>
              <a:rPr lang="en-GB" dirty="0">
                <a:solidFill>
                  <a:schemeClr val="bg1"/>
                </a:solidFill>
              </a:rPr>
              <a:t> ft warehouse in Carlow, stocking over 2,500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Own Brand:</a:t>
            </a:r>
            <a:r>
              <a:rPr lang="en-GB" dirty="0">
                <a:solidFill>
                  <a:schemeClr val="bg1"/>
                </a:solidFill>
              </a:rPr>
              <a:t> Ireland’s first “own brand” range of hand tools, recognised for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Exclusive Distribution: </a:t>
            </a:r>
            <a:r>
              <a:rPr lang="en-GB" dirty="0">
                <a:solidFill>
                  <a:schemeClr val="bg1"/>
                </a:solidFill>
              </a:rPr>
              <a:t>High-end construction and garden products, Boss range of chemical &amp; cleaning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Wide Range of Products: </a:t>
            </a:r>
            <a:r>
              <a:rPr lang="en-GB" dirty="0">
                <a:solidFill>
                  <a:schemeClr val="bg1"/>
                </a:solidFill>
              </a:rPr>
              <a:t>Carpentry, Cleaning, Concreting, Cutting, Drilling, Fixing, Gardening, Measuring, Plumbing, Safety &amp; Storage</a:t>
            </a: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6148" name="Picture 4" descr="Hand Tools - Construction &amp; Gardening Power Tools - dargantools">
            <a:extLst>
              <a:ext uri="{FF2B5EF4-FFF2-40B4-BE49-F238E27FC236}">
                <a16:creationId xmlns:a16="http://schemas.microsoft.com/office/drawing/2014/main" id="{61F98F1A-0A31-6132-1EE1-99D0F49A5B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9" r="11355"/>
          <a:stretch>
            <a:fillRect/>
          </a:stretch>
        </p:blipFill>
        <p:spPr bwMode="auto">
          <a:xfrm>
            <a:off x="7140315" y="2397550"/>
            <a:ext cx="4772324" cy="3492962"/>
          </a:xfrm>
          <a:prstGeom prst="rect">
            <a:avLst/>
          </a:prstGeom>
          <a:noFill/>
          <a:effectLst>
            <a:softEdge rad="266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103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34007B-F228-DD0D-21F1-5EA0B1BB7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8EBDC54D-7E8E-2A22-F739-D97EDA80C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58" y="685364"/>
            <a:ext cx="1243792" cy="29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747505-CEAE-0745-4A91-7848668DC230}"/>
              </a:ext>
            </a:extLst>
          </p:cNvPr>
          <p:cNvSpPr txBox="1"/>
          <p:nvPr/>
        </p:nvSpPr>
        <p:spPr>
          <a:xfrm>
            <a:off x="9666782" y="685364"/>
            <a:ext cx="6097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800" b="0" i="0" u="none" strike="noStrike" dirty="0">
                <a:solidFill>
                  <a:srgbClr val="FFFFFF"/>
                </a:solidFill>
                <a:effectLst/>
                <a:latin typeface="Aptos Display" panose="020B0004020202020204" pitchFamily="34" charset="0"/>
              </a:rPr>
              <a:t>www.premio.ie</a:t>
            </a:r>
            <a:r>
              <a:rPr lang="en-IE" sz="1800" b="0" i="0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​</a:t>
            </a:r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B3FA43-8303-A733-C5A7-F06F413A50FC}"/>
              </a:ext>
            </a:extLst>
          </p:cNvPr>
          <p:cNvSpPr txBox="1"/>
          <p:nvPr/>
        </p:nvSpPr>
        <p:spPr>
          <a:xfrm>
            <a:off x="882546" y="1782793"/>
            <a:ext cx="78810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000" b="1" dirty="0">
                <a:solidFill>
                  <a:srgbClr val="FFFFFF"/>
                </a:solidFill>
                <a:latin typeface="THICCCBOI"/>
              </a:rPr>
              <a:t>Why Dargan Tools Choose Premio: Partnership &amp; Implementation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A3A2B5-CD6D-20E2-8E84-DA42B5786970}"/>
              </a:ext>
            </a:extLst>
          </p:cNvPr>
          <p:cNvSpPr txBox="1"/>
          <p:nvPr/>
        </p:nvSpPr>
        <p:spPr>
          <a:xfrm>
            <a:off x="882546" y="3111382"/>
            <a:ext cx="869952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We needed a B2B eCommerce solution that could integrate with our Intact ERP and handle real‑time pricing, stock and product updates.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Premio delivered real‑time product, pricing &amp; stock synchronisation; self‑service ordering 24/7; automated catalogues; end‑to‑end quoting to checkout.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Premio Implementation included workflow mapping, systems integration, platform configuration, staff training and go‑live with feedback loops and ongoing support.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669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AD9475-C4A8-7DAC-D806-EB7365EE1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0DB09DFB-103C-04AC-AD7F-7E0D1BE9B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58" y="685364"/>
            <a:ext cx="1243792" cy="29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4FB9DA-12FA-AE94-7F79-0A049805B4E8}"/>
              </a:ext>
            </a:extLst>
          </p:cNvPr>
          <p:cNvSpPr txBox="1"/>
          <p:nvPr/>
        </p:nvSpPr>
        <p:spPr>
          <a:xfrm>
            <a:off x="9666782" y="685364"/>
            <a:ext cx="6097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800" b="0" i="0" u="none" strike="noStrike" dirty="0">
                <a:solidFill>
                  <a:srgbClr val="FFFFFF"/>
                </a:solidFill>
                <a:effectLst/>
                <a:latin typeface="Aptos Display" panose="020B0004020202020204" pitchFamily="34" charset="0"/>
              </a:rPr>
              <a:t>www.premio.ie</a:t>
            </a:r>
            <a:r>
              <a:rPr lang="en-IE" sz="1800" b="0" i="0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​</a:t>
            </a:r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DAF495-A8A6-7FAC-8544-A27D42995061}"/>
              </a:ext>
            </a:extLst>
          </p:cNvPr>
          <p:cNvSpPr txBox="1"/>
          <p:nvPr/>
        </p:nvSpPr>
        <p:spPr>
          <a:xfrm>
            <a:off x="710513" y="1467695"/>
            <a:ext cx="860622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000" b="1" dirty="0">
                <a:solidFill>
                  <a:srgbClr val="FFFFFF"/>
                </a:solidFill>
                <a:latin typeface="THICCCBOI"/>
              </a:rPr>
              <a:t>Premio Platform in Action: How it’s Used Day-to-Day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D9BA2D-D7DC-97D0-8FA3-38879DD231A2}"/>
              </a:ext>
            </a:extLst>
          </p:cNvPr>
          <p:cNvSpPr txBox="1"/>
          <p:nvPr/>
        </p:nvSpPr>
        <p:spPr>
          <a:xfrm>
            <a:off x="710513" y="2785582"/>
            <a:ext cx="573049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Our trade customers now have self‑service access any time, and our team has a central platform for ordering and re‑ordering.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Thanks to Intact‑Premio integration, stock and pricing information is live — reducing errors and delays.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Catalogue updates and promotions are automated, ensuring customers see the latest selections instantly.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C6B17D-1BE2-A738-AA83-DABF11EE5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9251" y="2687594"/>
            <a:ext cx="5179953" cy="305829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892496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AD6AE1-CF46-CD83-458B-C39A3D692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50870F7A-FAF3-A2EF-3559-9EE6AB913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58" y="685364"/>
            <a:ext cx="1243792" cy="29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9F90F4-34DC-B90F-9893-626A37C6485C}"/>
              </a:ext>
            </a:extLst>
          </p:cNvPr>
          <p:cNvSpPr txBox="1"/>
          <p:nvPr/>
        </p:nvSpPr>
        <p:spPr>
          <a:xfrm>
            <a:off x="9666782" y="685364"/>
            <a:ext cx="6097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800" b="0" i="0" u="none" strike="noStrike" dirty="0">
                <a:solidFill>
                  <a:srgbClr val="FFFFFF"/>
                </a:solidFill>
                <a:effectLst/>
                <a:latin typeface="Aptos Display" panose="020B0004020202020204" pitchFamily="34" charset="0"/>
              </a:rPr>
              <a:t>www.premio.ie</a:t>
            </a:r>
            <a:r>
              <a:rPr lang="en-IE" sz="1800" b="0" i="0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​</a:t>
            </a:r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EDDF89-6DD2-9A79-7FBB-EBCA1401C5EC}"/>
              </a:ext>
            </a:extLst>
          </p:cNvPr>
          <p:cNvSpPr txBox="1"/>
          <p:nvPr/>
        </p:nvSpPr>
        <p:spPr>
          <a:xfrm>
            <a:off x="882545" y="1782793"/>
            <a:ext cx="860622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000" b="1" dirty="0">
                <a:solidFill>
                  <a:srgbClr val="FFFFFF"/>
                </a:solidFill>
                <a:latin typeface="THICCCBOI"/>
              </a:rPr>
              <a:t>Tangible Results: Key Benefits &amp; Outcomes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F3AD0C-CB65-9C3D-CCD7-2A7AF0BD52F6}"/>
              </a:ext>
            </a:extLst>
          </p:cNvPr>
          <p:cNvSpPr txBox="1"/>
          <p:nvPr/>
        </p:nvSpPr>
        <p:spPr>
          <a:xfrm>
            <a:off x="882545" y="2756316"/>
            <a:ext cx="638018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Customers now get instant access to products, pricing and stock.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We’re processing orders 24/7 rather than being constrained to office hours.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Staff time spent on administration has dropped, allowing more focus on customer service.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Processes are now scalable, supporting business growth without proportional headcount increases.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844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9E26B8-B24D-ACDB-D362-86BC68518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A68EC68E-E937-01DF-F551-832F35432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58" y="685364"/>
            <a:ext cx="1243792" cy="29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B1061A-037E-2AC4-5710-ACF141936081}"/>
              </a:ext>
            </a:extLst>
          </p:cNvPr>
          <p:cNvSpPr txBox="1"/>
          <p:nvPr/>
        </p:nvSpPr>
        <p:spPr>
          <a:xfrm>
            <a:off x="9666782" y="685364"/>
            <a:ext cx="6097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800" b="0" i="0" u="none" strike="noStrike" dirty="0">
                <a:solidFill>
                  <a:srgbClr val="FFFFFF"/>
                </a:solidFill>
                <a:effectLst/>
                <a:latin typeface="Aptos Display" panose="020B0004020202020204" pitchFamily="34" charset="0"/>
              </a:rPr>
              <a:t>www.premio.ie</a:t>
            </a:r>
            <a:r>
              <a:rPr lang="en-IE" sz="1800" b="0" i="0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​</a:t>
            </a:r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B0B8F5-4445-DD18-8CBD-EBF85D0F3628}"/>
              </a:ext>
            </a:extLst>
          </p:cNvPr>
          <p:cNvSpPr txBox="1"/>
          <p:nvPr/>
        </p:nvSpPr>
        <p:spPr>
          <a:xfrm>
            <a:off x="882545" y="1782793"/>
            <a:ext cx="865119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000" b="1" dirty="0">
                <a:solidFill>
                  <a:srgbClr val="FFFFFF"/>
                </a:solidFill>
                <a:latin typeface="THICCCBOI"/>
              </a:rPr>
              <a:t>The Human Partnership – Collaboration &amp; Support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2B1050-8B2C-FE29-C7BF-D70F3A1D3E40}"/>
              </a:ext>
            </a:extLst>
          </p:cNvPr>
          <p:cNvSpPr txBox="1"/>
          <p:nvPr/>
        </p:nvSpPr>
        <p:spPr>
          <a:xfrm>
            <a:off x="882545" y="2756316"/>
            <a:ext cx="638018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Premio works closely with clients to map workflows and optimise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Ongoing support ensures smooth day-to-day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Tailored solutions for each customer, recognising that every workflow is slightly different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Partnership approach fosters long-term business growth</a:t>
            </a: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AEF3ED8-775F-6ED5-A69C-D43801E450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2" r="20735"/>
          <a:stretch>
            <a:fillRect/>
          </a:stretch>
        </p:blipFill>
        <p:spPr bwMode="auto">
          <a:xfrm>
            <a:off x="7973968" y="2343846"/>
            <a:ext cx="3119551" cy="3410261"/>
          </a:xfrm>
          <a:prstGeom prst="rect">
            <a:avLst/>
          </a:prstGeom>
          <a:noFill/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36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DB8678-A94E-CDC6-198F-1BC0F15F7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CFF3EA14-C689-691D-5B2C-C5898E3EF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58" y="685364"/>
            <a:ext cx="1243792" cy="29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654DF7-68D6-E7F0-50B9-BC88428F3D7D}"/>
              </a:ext>
            </a:extLst>
          </p:cNvPr>
          <p:cNvSpPr txBox="1"/>
          <p:nvPr/>
        </p:nvSpPr>
        <p:spPr>
          <a:xfrm>
            <a:off x="9666782" y="685364"/>
            <a:ext cx="6097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800" b="0" i="0" u="none" strike="noStrike" dirty="0">
                <a:solidFill>
                  <a:srgbClr val="FFFFFF"/>
                </a:solidFill>
                <a:effectLst/>
                <a:latin typeface="Aptos Display" panose="020B0004020202020204" pitchFamily="34" charset="0"/>
              </a:rPr>
              <a:t>www.premio.ie</a:t>
            </a:r>
            <a:r>
              <a:rPr lang="en-IE" sz="1800" b="0" i="0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​</a:t>
            </a:r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23D327-3E18-1273-8A92-76967323C85D}"/>
              </a:ext>
            </a:extLst>
          </p:cNvPr>
          <p:cNvSpPr txBox="1"/>
          <p:nvPr/>
        </p:nvSpPr>
        <p:spPr>
          <a:xfrm>
            <a:off x="882545" y="1782793"/>
            <a:ext cx="865119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000" b="1" dirty="0">
                <a:solidFill>
                  <a:srgbClr val="FFFFFF"/>
                </a:solidFill>
                <a:latin typeface="THICCCBOI"/>
              </a:rPr>
              <a:t>Premio Roadmap &amp; Innovation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A27645-927C-54D8-CAB2-A1BF061775DA}"/>
              </a:ext>
            </a:extLst>
          </p:cNvPr>
          <p:cNvSpPr txBox="1"/>
          <p:nvPr/>
        </p:nvSpPr>
        <p:spPr>
          <a:xfrm>
            <a:off x="882545" y="3135166"/>
            <a:ext cx="788107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Continuous platform enhancements and feature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Integration with new technologies to support growing client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Focus on improving user experience and operational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Innovation tailored to the B2B wholesaler/distributor sector</a:t>
            </a:r>
          </a:p>
        </p:txBody>
      </p:sp>
    </p:spTree>
    <p:extLst>
      <p:ext uri="{BB962C8B-B14F-4D97-AF65-F5344CB8AC3E}">
        <p14:creationId xmlns:p14="http://schemas.microsoft.com/office/powerpoint/2010/main" val="1903888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97EFAC-DCB4-39BE-B252-763BC90F7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-form: Shape 10">
            <a:extLst>
              <a:ext uri="{FF2B5EF4-FFF2-40B4-BE49-F238E27FC236}">
                <a16:creationId xmlns:a16="http://schemas.microsoft.com/office/drawing/2014/main" id="{6AB575BB-AA31-5EB2-8CE9-4FA67C6D7D7E}"/>
              </a:ext>
            </a:extLst>
          </p:cNvPr>
          <p:cNvSpPr/>
          <p:nvPr/>
        </p:nvSpPr>
        <p:spPr>
          <a:xfrm>
            <a:off x="-7495" y="-37475"/>
            <a:ext cx="5963720" cy="6947941"/>
          </a:xfrm>
          <a:custGeom>
            <a:avLst/>
            <a:gdLst>
              <a:gd name="connsiteX0" fmla="*/ 4871803 w 5963720"/>
              <a:gd name="connsiteY0" fmla="*/ 37475 h 6947941"/>
              <a:gd name="connsiteX1" fmla="*/ 4871803 w 5963720"/>
              <a:gd name="connsiteY1" fmla="*/ 37475 h 6947941"/>
              <a:gd name="connsiteX2" fmla="*/ 4774367 w 5963720"/>
              <a:gd name="connsiteY2" fmla="*/ 59960 h 6947941"/>
              <a:gd name="connsiteX3" fmla="*/ 4729397 w 5963720"/>
              <a:gd name="connsiteY3" fmla="*/ 89941 h 6947941"/>
              <a:gd name="connsiteX4" fmla="*/ 4714406 w 5963720"/>
              <a:gd name="connsiteY4" fmla="*/ 119921 h 6947941"/>
              <a:gd name="connsiteX5" fmla="*/ 4691921 w 5963720"/>
              <a:gd name="connsiteY5" fmla="*/ 127416 h 6947941"/>
              <a:gd name="connsiteX6" fmla="*/ 4721902 w 5963720"/>
              <a:gd name="connsiteY6" fmla="*/ 172386 h 6947941"/>
              <a:gd name="connsiteX7" fmla="*/ 4789357 w 5963720"/>
              <a:gd name="connsiteY7" fmla="*/ 157396 h 6947941"/>
              <a:gd name="connsiteX8" fmla="*/ 4826833 w 5963720"/>
              <a:gd name="connsiteY8" fmla="*/ 149901 h 6947941"/>
              <a:gd name="connsiteX9" fmla="*/ 4879298 w 5963720"/>
              <a:gd name="connsiteY9" fmla="*/ 134911 h 6947941"/>
              <a:gd name="connsiteX10" fmla="*/ 4946754 w 5963720"/>
              <a:gd name="connsiteY10" fmla="*/ 127416 h 6947941"/>
              <a:gd name="connsiteX11" fmla="*/ 5021705 w 5963720"/>
              <a:gd name="connsiteY11" fmla="*/ 134911 h 6947941"/>
              <a:gd name="connsiteX12" fmla="*/ 5029200 w 5963720"/>
              <a:gd name="connsiteY12" fmla="*/ 157396 h 6947941"/>
              <a:gd name="connsiteX13" fmla="*/ 4999220 w 5963720"/>
              <a:gd name="connsiteY13" fmla="*/ 232347 h 6947941"/>
              <a:gd name="connsiteX14" fmla="*/ 4946754 w 5963720"/>
              <a:gd name="connsiteY14" fmla="*/ 224852 h 6947941"/>
              <a:gd name="connsiteX15" fmla="*/ 4924269 w 5963720"/>
              <a:gd name="connsiteY15" fmla="*/ 217357 h 6947941"/>
              <a:gd name="connsiteX16" fmla="*/ 4901784 w 5963720"/>
              <a:gd name="connsiteY16" fmla="*/ 239842 h 6947941"/>
              <a:gd name="connsiteX17" fmla="*/ 4879298 w 5963720"/>
              <a:gd name="connsiteY17" fmla="*/ 254832 h 6947941"/>
              <a:gd name="connsiteX18" fmla="*/ 4826833 w 5963720"/>
              <a:gd name="connsiteY18" fmla="*/ 262327 h 6947941"/>
              <a:gd name="connsiteX19" fmla="*/ 4789357 w 5963720"/>
              <a:gd name="connsiteY19" fmla="*/ 269823 h 6947941"/>
              <a:gd name="connsiteX20" fmla="*/ 4759377 w 5963720"/>
              <a:gd name="connsiteY20" fmla="*/ 284813 h 6947941"/>
              <a:gd name="connsiteX21" fmla="*/ 4744387 w 5963720"/>
              <a:gd name="connsiteY21" fmla="*/ 314793 h 6947941"/>
              <a:gd name="connsiteX22" fmla="*/ 4729397 w 5963720"/>
              <a:gd name="connsiteY22" fmla="*/ 337278 h 6947941"/>
              <a:gd name="connsiteX23" fmla="*/ 4736892 w 5963720"/>
              <a:gd name="connsiteY23" fmla="*/ 367259 h 6947941"/>
              <a:gd name="connsiteX24" fmla="*/ 4766872 w 5963720"/>
              <a:gd name="connsiteY24" fmla="*/ 359764 h 6947941"/>
              <a:gd name="connsiteX25" fmla="*/ 4796852 w 5963720"/>
              <a:gd name="connsiteY25" fmla="*/ 367259 h 6947941"/>
              <a:gd name="connsiteX26" fmla="*/ 4909279 w 5963720"/>
              <a:gd name="connsiteY26" fmla="*/ 374754 h 6947941"/>
              <a:gd name="connsiteX27" fmla="*/ 4931764 w 5963720"/>
              <a:gd name="connsiteY27" fmla="*/ 382249 h 6947941"/>
              <a:gd name="connsiteX28" fmla="*/ 4969239 w 5963720"/>
              <a:gd name="connsiteY28" fmla="*/ 479685 h 6947941"/>
              <a:gd name="connsiteX29" fmla="*/ 4999220 w 5963720"/>
              <a:gd name="connsiteY29" fmla="*/ 464695 h 6947941"/>
              <a:gd name="connsiteX30" fmla="*/ 5021705 w 5963720"/>
              <a:gd name="connsiteY30" fmla="*/ 457200 h 6947941"/>
              <a:gd name="connsiteX31" fmla="*/ 5036695 w 5963720"/>
              <a:gd name="connsiteY31" fmla="*/ 442209 h 6947941"/>
              <a:gd name="connsiteX32" fmla="*/ 5096656 w 5963720"/>
              <a:gd name="connsiteY32" fmla="*/ 404734 h 6947941"/>
              <a:gd name="connsiteX33" fmla="*/ 5111646 w 5963720"/>
              <a:gd name="connsiteY33" fmla="*/ 382249 h 6947941"/>
              <a:gd name="connsiteX34" fmla="*/ 5171606 w 5963720"/>
              <a:gd name="connsiteY34" fmla="*/ 389744 h 6947941"/>
              <a:gd name="connsiteX35" fmla="*/ 5156616 w 5963720"/>
              <a:gd name="connsiteY35" fmla="*/ 487180 h 6947941"/>
              <a:gd name="connsiteX36" fmla="*/ 5126636 w 5963720"/>
              <a:gd name="connsiteY36" fmla="*/ 502170 h 6947941"/>
              <a:gd name="connsiteX37" fmla="*/ 5074170 w 5963720"/>
              <a:gd name="connsiteY37" fmla="*/ 517160 h 6947941"/>
              <a:gd name="connsiteX38" fmla="*/ 5044190 w 5963720"/>
              <a:gd name="connsiteY38" fmla="*/ 539645 h 6947941"/>
              <a:gd name="connsiteX39" fmla="*/ 5006715 w 5963720"/>
              <a:gd name="connsiteY39" fmla="*/ 554636 h 6947941"/>
              <a:gd name="connsiteX40" fmla="*/ 4991725 w 5963720"/>
              <a:gd name="connsiteY40" fmla="*/ 584616 h 6947941"/>
              <a:gd name="connsiteX41" fmla="*/ 5036695 w 5963720"/>
              <a:gd name="connsiteY41" fmla="*/ 569626 h 6947941"/>
              <a:gd name="connsiteX42" fmla="*/ 5119141 w 5963720"/>
              <a:gd name="connsiteY42" fmla="*/ 554636 h 6947941"/>
              <a:gd name="connsiteX43" fmla="*/ 5186597 w 5963720"/>
              <a:gd name="connsiteY43" fmla="*/ 539645 h 6947941"/>
              <a:gd name="connsiteX44" fmla="*/ 5291528 w 5963720"/>
              <a:gd name="connsiteY44" fmla="*/ 547141 h 6947941"/>
              <a:gd name="connsiteX45" fmla="*/ 5306518 w 5963720"/>
              <a:gd name="connsiteY45" fmla="*/ 569626 h 6947941"/>
              <a:gd name="connsiteX46" fmla="*/ 5329003 w 5963720"/>
              <a:gd name="connsiteY46" fmla="*/ 584616 h 6947941"/>
              <a:gd name="connsiteX47" fmla="*/ 5411449 w 5963720"/>
              <a:gd name="connsiteY47" fmla="*/ 577121 h 6947941"/>
              <a:gd name="connsiteX48" fmla="*/ 5433934 w 5963720"/>
              <a:gd name="connsiteY48" fmla="*/ 569626 h 6947941"/>
              <a:gd name="connsiteX49" fmla="*/ 5471410 w 5963720"/>
              <a:gd name="connsiteY49" fmla="*/ 562131 h 6947941"/>
              <a:gd name="connsiteX50" fmla="*/ 5501390 w 5963720"/>
              <a:gd name="connsiteY50" fmla="*/ 554636 h 6947941"/>
              <a:gd name="connsiteX51" fmla="*/ 5553856 w 5963720"/>
              <a:gd name="connsiteY51" fmla="*/ 547141 h 6947941"/>
              <a:gd name="connsiteX52" fmla="*/ 5591331 w 5963720"/>
              <a:gd name="connsiteY52" fmla="*/ 539645 h 6947941"/>
              <a:gd name="connsiteX53" fmla="*/ 5621311 w 5963720"/>
              <a:gd name="connsiteY53" fmla="*/ 524655 h 6947941"/>
              <a:gd name="connsiteX54" fmla="*/ 5643797 w 5963720"/>
              <a:gd name="connsiteY54" fmla="*/ 509665 h 6947941"/>
              <a:gd name="connsiteX55" fmla="*/ 5703757 w 5963720"/>
              <a:gd name="connsiteY55" fmla="*/ 487180 h 6947941"/>
              <a:gd name="connsiteX56" fmla="*/ 5741233 w 5963720"/>
              <a:gd name="connsiteY56" fmla="*/ 472190 h 6947941"/>
              <a:gd name="connsiteX57" fmla="*/ 5823679 w 5963720"/>
              <a:gd name="connsiteY57" fmla="*/ 464695 h 6947941"/>
              <a:gd name="connsiteX58" fmla="*/ 5928610 w 5963720"/>
              <a:gd name="connsiteY58" fmla="*/ 479685 h 6947941"/>
              <a:gd name="connsiteX59" fmla="*/ 5921115 w 5963720"/>
              <a:gd name="connsiteY59" fmla="*/ 532150 h 6947941"/>
              <a:gd name="connsiteX60" fmla="*/ 5831174 w 5963720"/>
              <a:gd name="connsiteY60" fmla="*/ 539645 h 6947941"/>
              <a:gd name="connsiteX61" fmla="*/ 5763718 w 5963720"/>
              <a:gd name="connsiteY61" fmla="*/ 562131 h 6947941"/>
              <a:gd name="connsiteX62" fmla="*/ 5711252 w 5963720"/>
              <a:gd name="connsiteY62" fmla="*/ 592111 h 6947941"/>
              <a:gd name="connsiteX63" fmla="*/ 5636302 w 5963720"/>
              <a:gd name="connsiteY63" fmla="*/ 622091 h 6947941"/>
              <a:gd name="connsiteX64" fmla="*/ 5568846 w 5963720"/>
              <a:gd name="connsiteY64" fmla="*/ 659567 h 6947941"/>
              <a:gd name="connsiteX65" fmla="*/ 5493895 w 5963720"/>
              <a:gd name="connsiteY65" fmla="*/ 667062 h 6947941"/>
              <a:gd name="connsiteX66" fmla="*/ 5441429 w 5963720"/>
              <a:gd name="connsiteY66" fmla="*/ 697042 h 6947941"/>
              <a:gd name="connsiteX67" fmla="*/ 5381469 w 5963720"/>
              <a:gd name="connsiteY67" fmla="*/ 719527 h 6947941"/>
              <a:gd name="connsiteX68" fmla="*/ 5351488 w 5963720"/>
              <a:gd name="connsiteY68" fmla="*/ 742013 h 6947941"/>
              <a:gd name="connsiteX69" fmla="*/ 5336498 w 5963720"/>
              <a:gd name="connsiteY69" fmla="*/ 764498 h 6947941"/>
              <a:gd name="connsiteX70" fmla="*/ 5314013 w 5963720"/>
              <a:gd name="connsiteY70" fmla="*/ 771993 h 6947941"/>
              <a:gd name="connsiteX71" fmla="*/ 5284033 w 5963720"/>
              <a:gd name="connsiteY71" fmla="*/ 786983 h 6947941"/>
              <a:gd name="connsiteX72" fmla="*/ 5261547 w 5963720"/>
              <a:gd name="connsiteY72" fmla="*/ 801973 h 6947941"/>
              <a:gd name="connsiteX73" fmla="*/ 5231567 w 5963720"/>
              <a:gd name="connsiteY73" fmla="*/ 809468 h 6947941"/>
              <a:gd name="connsiteX74" fmla="*/ 5171606 w 5963720"/>
              <a:gd name="connsiteY74" fmla="*/ 839449 h 6947941"/>
              <a:gd name="connsiteX75" fmla="*/ 5119141 w 5963720"/>
              <a:gd name="connsiteY75" fmla="*/ 861934 h 6947941"/>
              <a:gd name="connsiteX76" fmla="*/ 5104151 w 5963720"/>
              <a:gd name="connsiteY76" fmla="*/ 884419 h 6947941"/>
              <a:gd name="connsiteX77" fmla="*/ 5081665 w 5963720"/>
              <a:gd name="connsiteY77" fmla="*/ 914400 h 6947941"/>
              <a:gd name="connsiteX78" fmla="*/ 5074170 w 5963720"/>
              <a:gd name="connsiteY78" fmla="*/ 936885 h 6947941"/>
              <a:gd name="connsiteX79" fmla="*/ 5096656 w 5963720"/>
              <a:gd name="connsiteY79" fmla="*/ 944380 h 6947941"/>
              <a:gd name="connsiteX80" fmla="*/ 5156616 w 5963720"/>
              <a:gd name="connsiteY80" fmla="*/ 951875 h 6947941"/>
              <a:gd name="connsiteX81" fmla="*/ 5164111 w 5963720"/>
              <a:gd name="connsiteY81" fmla="*/ 981855 h 6947941"/>
              <a:gd name="connsiteX82" fmla="*/ 5156616 w 5963720"/>
              <a:gd name="connsiteY82" fmla="*/ 1011836 h 6947941"/>
              <a:gd name="connsiteX83" fmla="*/ 5111646 w 5963720"/>
              <a:gd name="connsiteY83" fmla="*/ 1026826 h 6947941"/>
              <a:gd name="connsiteX84" fmla="*/ 5059180 w 5963720"/>
              <a:gd name="connsiteY84" fmla="*/ 1041816 h 6947941"/>
              <a:gd name="connsiteX85" fmla="*/ 4999220 w 5963720"/>
              <a:gd name="connsiteY85" fmla="*/ 1071796 h 6947941"/>
              <a:gd name="connsiteX86" fmla="*/ 4976734 w 5963720"/>
              <a:gd name="connsiteY86" fmla="*/ 1094282 h 6947941"/>
              <a:gd name="connsiteX87" fmla="*/ 4939259 w 5963720"/>
              <a:gd name="connsiteY87" fmla="*/ 1101777 h 6947941"/>
              <a:gd name="connsiteX88" fmla="*/ 4894288 w 5963720"/>
              <a:gd name="connsiteY88" fmla="*/ 1124262 h 6947941"/>
              <a:gd name="connsiteX89" fmla="*/ 4856813 w 5963720"/>
              <a:gd name="connsiteY89" fmla="*/ 1154242 h 6947941"/>
              <a:gd name="connsiteX90" fmla="*/ 4841823 w 5963720"/>
              <a:gd name="connsiteY90" fmla="*/ 1176727 h 6947941"/>
              <a:gd name="connsiteX91" fmla="*/ 4849318 w 5963720"/>
              <a:gd name="connsiteY91" fmla="*/ 1221698 h 6947941"/>
              <a:gd name="connsiteX92" fmla="*/ 4886793 w 5963720"/>
              <a:gd name="connsiteY92" fmla="*/ 1229193 h 6947941"/>
              <a:gd name="connsiteX93" fmla="*/ 4976734 w 5963720"/>
              <a:gd name="connsiteY93" fmla="*/ 1244183 h 6947941"/>
              <a:gd name="connsiteX94" fmla="*/ 4984229 w 5963720"/>
              <a:gd name="connsiteY94" fmla="*/ 1266668 h 6947941"/>
              <a:gd name="connsiteX95" fmla="*/ 4939259 w 5963720"/>
              <a:gd name="connsiteY95" fmla="*/ 1296649 h 6947941"/>
              <a:gd name="connsiteX96" fmla="*/ 4961744 w 5963720"/>
              <a:gd name="connsiteY96" fmla="*/ 1304144 h 6947941"/>
              <a:gd name="connsiteX97" fmla="*/ 4909279 w 5963720"/>
              <a:gd name="connsiteY97" fmla="*/ 1356609 h 6947941"/>
              <a:gd name="connsiteX98" fmla="*/ 4886793 w 5963720"/>
              <a:gd name="connsiteY98" fmla="*/ 1379095 h 6947941"/>
              <a:gd name="connsiteX99" fmla="*/ 4864308 w 5963720"/>
              <a:gd name="connsiteY99" fmla="*/ 1386590 h 6947941"/>
              <a:gd name="connsiteX100" fmla="*/ 4781862 w 5963720"/>
              <a:gd name="connsiteY100" fmla="*/ 1416570 h 6947941"/>
              <a:gd name="connsiteX101" fmla="*/ 4759377 w 5963720"/>
              <a:gd name="connsiteY101" fmla="*/ 1439055 h 6947941"/>
              <a:gd name="connsiteX102" fmla="*/ 4744387 w 5963720"/>
              <a:gd name="connsiteY102" fmla="*/ 1469036 h 6947941"/>
              <a:gd name="connsiteX103" fmla="*/ 4721902 w 5963720"/>
              <a:gd name="connsiteY103" fmla="*/ 1484026 h 6947941"/>
              <a:gd name="connsiteX104" fmla="*/ 4706911 w 5963720"/>
              <a:gd name="connsiteY104" fmla="*/ 1499016 h 6947941"/>
              <a:gd name="connsiteX105" fmla="*/ 4669436 w 5963720"/>
              <a:gd name="connsiteY105" fmla="*/ 1506511 h 6947941"/>
              <a:gd name="connsiteX106" fmla="*/ 4639456 w 5963720"/>
              <a:gd name="connsiteY106" fmla="*/ 1521501 h 6947941"/>
              <a:gd name="connsiteX107" fmla="*/ 4586990 w 5963720"/>
              <a:gd name="connsiteY107" fmla="*/ 1558977 h 6947941"/>
              <a:gd name="connsiteX108" fmla="*/ 4557010 w 5963720"/>
              <a:gd name="connsiteY108" fmla="*/ 1573967 h 6947941"/>
              <a:gd name="connsiteX109" fmla="*/ 4586990 w 5963720"/>
              <a:gd name="connsiteY109" fmla="*/ 1618937 h 6947941"/>
              <a:gd name="connsiteX110" fmla="*/ 4594485 w 5963720"/>
              <a:gd name="connsiteY110" fmla="*/ 1641423 h 6947941"/>
              <a:gd name="connsiteX111" fmla="*/ 4624465 w 5963720"/>
              <a:gd name="connsiteY111" fmla="*/ 1663908 h 6947941"/>
              <a:gd name="connsiteX112" fmla="*/ 4639456 w 5963720"/>
              <a:gd name="connsiteY112" fmla="*/ 1686393 h 6947941"/>
              <a:gd name="connsiteX113" fmla="*/ 4699416 w 5963720"/>
              <a:gd name="connsiteY113" fmla="*/ 1708878 h 6947941"/>
              <a:gd name="connsiteX114" fmla="*/ 4721902 w 5963720"/>
              <a:gd name="connsiteY114" fmla="*/ 1731364 h 6947941"/>
              <a:gd name="connsiteX115" fmla="*/ 4699416 w 5963720"/>
              <a:gd name="connsiteY115" fmla="*/ 1753849 h 6947941"/>
              <a:gd name="connsiteX116" fmla="*/ 4594485 w 5963720"/>
              <a:gd name="connsiteY116" fmla="*/ 1768839 h 6947941"/>
              <a:gd name="connsiteX117" fmla="*/ 4579495 w 5963720"/>
              <a:gd name="connsiteY117" fmla="*/ 1798819 h 6947941"/>
              <a:gd name="connsiteX118" fmla="*/ 4579495 w 5963720"/>
              <a:gd name="connsiteY118" fmla="*/ 1866275 h 6947941"/>
              <a:gd name="connsiteX119" fmla="*/ 4519534 w 5963720"/>
              <a:gd name="connsiteY119" fmla="*/ 1896255 h 6947941"/>
              <a:gd name="connsiteX120" fmla="*/ 4512039 w 5963720"/>
              <a:gd name="connsiteY120" fmla="*/ 1918741 h 6947941"/>
              <a:gd name="connsiteX121" fmla="*/ 4474564 w 5963720"/>
              <a:gd name="connsiteY121" fmla="*/ 1963711 h 6947941"/>
              <a:gd name="connsiteX122" fmla="*/ 4459574 w 5963720"/>
              <a:gd name="connsiteY122" fmla="*/ 2008682 h 6947941"/>
              <a:gd name="connsiteX123" fmla="*/ 4452079 w 5963720"/>
              <a:gd name="connsiteY123" fmla="*/ 2031167 h 6947941"/>
              <a:gd name="connsiteX124" fmla="*/ 4459574 w 5963720"/>
              <a:gd name="connsiteY124" fmla="*/ 2136098 h 6947941"/>
              <a:gd name="connsiteX125" fmla="*/ 4474564 w 5963720"/>
              <a:gd name="connsiteY125" fmla="*/ 2158583 h 6947941"/>
              <a:gd name="connsiteX126" fmla="*/ 4482059 w 5963720"/>
              <a:gd name="connsiteY126" fmla="*/ 2128603 h 6947941"/>
              <a:gd name="connsiteX127" fmla="*/ 4512039 w 5963720"/>
              <a:gd name="connsiteY127" fmla="*/ 2091127 h 6947941"/>
              <a:gd name="connsiteX128" fmla="*/ 4699416 w 5963720"/>
              <a:gd name="connsiteY128" fmla="*/ 2098623 h 6947941"/>
              <a:gd name="connsiteX129" fmla="*/ 4721902 w 5963720"/>
              <a:gd name="connsiteY129" fmla="*/ 2106118 h 6947941"/>
              <a:gd name="connsiteX130" fmla="*/ 4729397 w 5963720"/>
              <a:gd name="connsiteY130" fmla="*/ 2136098 h 6947941"/>
              <a:gd name="connsiteX131" fmla="*/ 4631961 w 5963720"/>
              <a:gd name="connsiteY131" fmla="*/ 2136098 h 6947941"/>
              <a:gd name="connsiteX132" fmla="*/ 4609475 w 5963720"/>
              <a:gd name="connsiteY132" fmla="*/ 2143593 h 6947941"/>
              <a:gd name="connsiteX133" fmla="*/ 4557010 w 5963720"/>
              <a:gd name="connsiteY133" fmla="*/ 2173573 h 6947941"/>
              <a:gd name="connsiteX134" fmla="*/ 4512039 w 5963720"/>
              <a:gd name="connsiteY134" fmla="*/ 2188564 h 6947941"/>
              <a:gd name="connsiteX135" fmla="*/ 4474564 w 5963720"/>
              <a:gd name="connsiteY135" fmla="*/ 2203554 h 6947941"/>
              <a:gd name="connsiteX136" fmla="*/ 4497049 w 5963720"/>
              <a:gd name="connsiteY136" fmla="*/ 2218544 h 6947941"/>
              <a:gd name="connsiteX137" fmla="*/ 4452079 w 5963720"/>
              <a:gd name="connsiteY137" fmla="*/ 2256019 h 6947941"/>
              <a:gd name="connsiteX138" fmla="*/ 4474564 w 5963720"/>
              <a:gd name="connsiteY138" fmla="*/ 2248524 h 6947941"/>
              <a:gd name="connsiteX139" fmla="*/ 4542020 w 5963720"/>
              <a:gd name="connsiteY139" fmla="*/ 2271009 h 6947941"/>
              <a:gd name="connsiteX140" fmla="*/ 4572000 w 5963720"/>
              <a:gd name="connsiteY140" fmla="*/ 2278505 h 6947941"/>
              <a:gd name="connsiteX141" fmla="*/ 4639456 w 5963720"/>
              <a:gd name="connsiteY141" fmla="*/ 2263514 h 6947941"/>
              <a:gd name="connsiteX142" fmla="*/ 4691921 w 5963720"/>
              <a:gd name="connsiteY142" fmla="*/ 2256019 h 6947941"/>
              <a:gd name="connsiteX143" fmla="*/ 4714406 w 5963720"/>
              <a:gd name="connsiteY143" fmla="*/ 2248524 h 6947941"/>
              <a:gd name="connsiteX144" fmla="*/ 4834328 w 5963720"/>
              <a:gd name="connsiteY144" fmla="*/ 2226039 h 6947941"/>
              <a:gd name="connsiteX145" fmla="*/ 4901784 w 5963720"/>
              <a:gd name="connsiteY145" fmla="*/ 2196059 h 6947941"/>
              <a:gd name="connsiteX146" fmla="*/ 4946754 w 5963720"/>
              <a:gd name="connsiteY146" fmla="*/ 2181068 h 6947941"/>
              <a:gd name="connsiteX147" fmla="*/ 4999220 w 5963720"/>
              <a:gd name="connsiteY147" fmla="*/ 2128603 h 6947941"/>
              <a:gd name="connsiteX148" fmla="*/ 5089161 w 5963720"/>
              <a:gd name="connsiteY148" fmla="*/ 2091127 h 6947941"/>
              <a:gd name="connsiteX149" fmla="*/ 5149121 w 5963720"/>
              <a:gd name="connsiteY149" fmla="*/ 2068642 h 6947941"/>
              <a:gd name="connsiteX150" fmla="*/ 5239062 w 5963720"/>
              <a:gd name="connsiteY150" fmla="*/ 2046157 h 6947941"/>
              <a:gd name="connsiteX151" fmla="*/ 5284033 w 5963720"/>
              <a:gd name="connsiteY151" fmla="*/ 2031167 h 6947941"/>
              <a:gd name="connsiteX152" fmla="*/ 5388964 w 5963720"/>
              <a:gd name="connsiteY152" fmla="*/ 1978701 h 6947941"/>
              <a:gd name="connsiteX153" fmla="*/ 5501390 w 5963720"/>
              <a:gd name="connsiteY153" fmla="*/ 1963711 h 6947941"/>
              <a:gd name="connsiteX154" fmla="*/ 5523875 w 5963720"/>
              <a:gd name="connsiteY154" fmla="*/ 2023672 h 6947941"/>
              <a:gd name="connsiteX155" fmla="*/ 5486400 w 5963720"/>
              <a:gd name="connsiteY155" fmla="*/ 2038662 h 6947941"/>
              <a:gd name="connsiteX156" fmla="*/ 5448925 w 5963720"/>
              <a:gd name="connsiteY156" fmla="*/ 2061147 h 6947941"/>
              <a:gd name="connsiteX157" fmla="*/ 5306518 w 5963720"/>
              <a:gd name="connsiteY157" fmla="*/ 2061147 h 6947941"/>
              <a:gd name="connsiteX158" fmla="*/ 5284033 w 5963720"/>
              <a:gd name="connsiteY158" fmla="*/ 2076137 h 6947941"/>
              <a:gd name="connsiteX159" fmla="*/ 5269043 w 5963720"/>
              <a:gd name="connsiteY159" fmla="*/ 2113613 h 6947941"/>
              <a:gd name="connsiteX160" fmla="*/ 5254052 w 5963720"/>
              <a:gd name="connsiteY160" fmla="*/ 2128603 h 6947941"/>
              <a:gd name="connsiteX161" fmla="*/ 5209082 w 5963720"/>
              <a:gd name="connsiteY161" fmla="*/ 2151088 h 6947941"/>
              <a:gd name="connsiteX162" fmla="*/ 5186597 w 5963720"/>
              <a:gd name="connsiteY162" fmla="*/ 2173573 h 6947941"/>
              <a:gd name="connsiteX163" fmla="*/ 5126636 w 5963720"/>
              <a:gd name="connsiteY163" fmla="*/ 2203554 h 6947941"/>
              <a:gd name="connsiteX164" fmla="*/ 5081665 w 5963720"/>
              <a:gd name="connsiteY164" fmla="*/ 2211049 h 6947941"/>
              <a:gd name="connsiteX165" fmla="*/ 5029200 w 5963720"/>
              <a:gd name="connsiteY165" fmla="*/ 2278505 h 6947941"/>
              <a:gd name="connsiteX166" fmla="*/ 5014210 w 5963720"/>
              <a:gd name="connsiteY166" fmla="*/ 2323475 h 6947941"/>
              <a:gd name="connsiteX167" fmla="*/ 4976734 w 5963720"/>
              <a:gd name="connsiteY167" fmla="*/ 2375941 h 6947941"/>
              <a:gd name="connsiteX168" fmla="*/ 4946754 w 5963720"/>
              <a:gd name="connsiteY168" fmla="*/ 2450891 h 6947941"/>
              <a:gd name="connsiteX169" fmla="*/ 4931764 w 5963720"/>
              <a:gd name="connsiteY169" fmla="*/ 2465882 h 6947941"/>
              <a:gd name="connsiteX170" fmla="*/ 4901784 w 5963720"/>
              <a:gd name="connsiteY170" fmla="*/ 2473377 h 6947941"/>
              <a:gd name="connsiteX171" fmla="*/ 4804347 w 5963720"/>
              <a:gd name="connsiteY171" fmla="*/ 2465882 h 6947941"/>
              <a:gd name="connsiteX172" fmla="*/ 4751882 w 5963720"/>
              <a:gd name="connsiteY172" fmla="*/ 2458386 h 6947941"/>
              <a:gd name="connsiteX173" fmla="*/ 4646951 w 5963720"/>
              <a:gd name="connsiteY173" fmla="*/ 2473377 h 6947941"/>
              <a:gd name="connsiteX174" fmla="*/ 4601980 w 5963720"/>
              <a:gd name="connsiteY174" fmla="*/ 2510852 h 6947941"/>
              <a:gd name="connsiteX175" fmla="*/ 4594485 w 5963720"/>
              <a:gd name="connsiteY175" fmla="*/ 2533337 h 6947941"/>
              <a:gd name="connsiteX176" fmla="*/ 4601980 w 5963720"/>
              <a:gd name="connsiteY176" fmla="*/ 2555823 h 6947941"/>
              <a:gd name="connsiteX177" fmla="*/ 4624465 w 5963720"/>
              <a:gd name="connsiteY177" fmla="*/ 2570813 h 6947941"/>
              <a:gd name="connsiteX178" fmla="*/ 4654446 w 5963720"/>
              <a:gd name="connsiteY178" fmla="*/ 2585803 h 6947941"/>
              <a:gd name="connsiteX179" fmla="*/ 4684426 w 5963720"/>
              <a:gd name="connsiteY179" fmla="*/ 2593298 h 6947941"/>
              <a:gd name="connsiteX180" fmla="*/ 4871803 w 5963720"/>
              <a:gd name="connsiteY180" fmla="*/ 2600793 h 6947941"/>
              <a:gd name="connsiteX181" fmla="*/ 4894288 w 5963720"/>
              <a:gd name="connsiteY181" fmla="*/ 2608288 h 6947941"/>
              <a:gd name="connsiteX182" fmla="*/ 4931764 w 5963720"/>
              <a:gd name="connsiteY182" fmla="*/ 2645764 h 6947941"/>
              <a:gd name="connsiteX183" fmla="*/ 4961744 w 5963720"/>
              <a:gd name="connsiteY183" fmla="*/ 2653259 h 6947941"/>
              <a:gd name="connsiteX184" fmla="*/ 5081665 w 5963720"/>
              <a:gd name="connsiteY184" fmla="*/ 2623278 h 6947941"/>
              <a:gd name="connsiteX185" fmla="*/ 5119141 w 5963720"/>
              <a:gd name="connsiteY185" fmla="*/ 2615783 h 6947941"/>
              <a:gd name="connsiteX186" fmla="*/ 5201587 w 5963720"/>
              <a:gd name="connsiteY186" fmla="*/ 2600793 h 6947941"/>
              <a:gd name="connsiteX187" fmla="*/ 5299023 w 5963720"/>
              <a:gd name="connsiteY187" fmla="*/ 2615783 h 6947941"/>
              <a:gd name="connsiteX188" fmla="*/ 5329003 w 5963720"/>
              <a:gd name="connsiteY188" fmla="*/ 2638268 h 6947941"/>
              <a:gd name="connsiteX189" fmla="*/ 5381469 w 5963720"/>
              <a:gd name="connsiteY189" fmla="*/ 2728209 h 6947941"/>
              <a:gd name="connsiteX190" fmla="*/ 5426439 w 5963720"/>
              <a:gd name="connsiteY190" fmla="*/ 2818150 h 6947941"/>
              <a:gd name="connsiteX191" fmla="*/ 5441429 w 5963720"/>
              <a:gd name="connsiteY191" fmla="*/ 2848131 h 6947941"/>
              <a:gd name="connsiteX192" fmla="*/ 5456420 w 5963720"/>
              <a:gd name="connsiteY192" fmla="*/ 2885606 h 6947941"/>
              <a:gd name="connsiteX193" fmla="*/ 5478905 w 5963720"/>
              <a:gd name="connsiteY193" fmla="*/ 2908091 h 6947941"/>
              <a:gd name="connsiteX194" fmla="*/ 5493895 w 5963720"/>
              <a:gd name="connsiteY194" fmla="*/ 2930577 h 6947941"/>
              <a:gd name="connsiteX195" fmla="*/ 5546361 w 5963720"/>
              <a:gd name="connsiteY195" fmla="*/ 2960557 h 6947941"/>
              <a:gd name="connsiteX196" fmla="*/ 5613816 w 5963720"/>
              <a:gd name="connsiteY196" fmla="*/ 2990537 h 6947941"/>
              <a:gd name="connsiteX197" fmla="*/ 5681272 w 5963720"/>
              <a:gd name="connsiteY197" fmla="*/ 2998032 h 6947941"/>
              <a:gd name="connsiteX198" fmla="*/ 5703757 w 5963720"/>
              <a:gd name="connsiteY198" fmla="*/ 3005527 h 6947941"/>
              <a:gd name="connsiteX199" fmla="*/ 5816184 w 5963720"/>
              <a:gd name="connsiteY199" fmla="*/ 3013023 h 6947941"/>
              <a:gd name="connsiteX200" fmla="*/ 5801193 w 5963720"/>
              <a:gd name="connsiteY200" fmla="*/ 3035508 h 6947941"/>
              <a:gd name="connsiteX201" fmla="*/ 5763718 w 5963720"/>
              <a:gd name="connsiteY201" fmla="*/ 3050498 h 6947941"/>
              <a:gd name="connsiteX202" fmla="*/ 5711252 w 5963720"/>
              <a:gd name="connsiteY202" fmla="*/ 3065488 h 6947941"/>
              <a:gd name="connsiteX203" fmla="*/ 5688767 w 5963720"/>
              <a:gd name="connsiteY203" fmla="*/ 3072983 h 6947941"/>
              <a:gd name="connsiteX204" fmla="*/ 5658787 w 5963720"/>
              <a:gd name="connsiteY204" fmla="*/ 3095468 h 6947941"/>
              <a:gd name="connsiteX205" fmla="*/ 5621311 w 5963720"/>
              <a:gd name="connsiteY205" fmla="*/ 3117954 h 6947941"/>
              <a:gd name="connsiteX206" fmla="*/ 5598826 w 5963720"/>
              <a:gd name="connsiteY206" fmla="*/ 3140439 h 6947941"/>
              <a:gd name="connsiteX207" fmla="*/ 5538865 w 5963720"/>
              <a:gd name="connsiteY207" fmla="*/ 3155429 h 6947941"/>
              <a:gd name="connsiteX208" fmla="*/ 5546361 w 5963720"/>
              <a:gd name="connsiteY208" fmla="*/ 3132944 h 6947941"/>
              <a:gd name="connsiteX209" fmla="*/ 5538865 w 5963720"/>
              <a:gd name="connsiteY209" fmla="*/ 3185409 h 6947941"/>
              <a:gd name="connsiteX210" fmla="*/ 5493895 w 5963720"/>
              <a:gd name="connsiteY210" fmla="*/ 3230380 h 6947941"/>
              <a:gd name="connsiteX211" fmla="*/ 5441429 w 5963720"/>
              <a:gd name="connsiteY211" fmla="*/ 3275350 h 6947941"/>
              <a:gd name="connsiteX212" fmla="*/ 5426439 w 5963720"/>
              <a:gd name="connsiteY212" fmla="*/ 3297836 h 6947941"/>
              <a:gd name="connsiteX213" fmla="*/ 5381469 w 5963720"/>
              <a:gd name="connsiteY213" fmla="*/ 3320321 h 6947941"/>
              <a:gd name="connsiteX214" fmla="*/ 5329003 w 5963720"/>
              <a:gd name="connsiteY214" fmla="*/ 3342806 h 6947941"/>
              <a:gd name="connsiteX215" fmla="*/ 5291528 w 5963720"/>
              <a:gd name="connsiteY215" fmla="*/ 3402767 h 6947941"/>
              <a:gd name="connsiteX216" fmla="*/ 5306518 w 5963720"/>
              <a:gd name="connsiteY216" fmla="*/ 3425252 h 6947941"/>
              <a:gd name="connsiteX217" fmla="*/ 5329003 w 5963720"/>
              <a:gd name="connsiteY217" fmla="*/ 3410262 h 6947941"/>
              <a:gd name="connsiteX218" fmla="*/ 5433934 w 5963720"/>
              <a:gd name="connsiteY218" fmla="*/ 3410262 h 6947941"/>
              <a:gd name="connsiteX219" fmla="*/ 5471410 w 5963720"/>
              <a:gd name="connsiteY219" fmla="*/ 3380282 h 6947941"/>
              <a:gd name="connsiteX220" fmla="*/ 5553856 w 5963720"/>
              <a:gd name="connsiteY220" fmla="*/ 3342806 h 6947941"/>
              <a:gd name="connsiteX221" fmla="*/ 5606321 w 5963720"/>
              <a:gd name="connsiteY221" fmla="*/ 3312826 h 6947941"/>
              <a:gd name="connsiteX222" fmla="*/ 5628806 w 5963720"/>
              <a:gd name="connsiteY222" fmla="*/ 3335311 h 6947941"/>
              <a:gd name="connsiteX223" fmla="*/ 5673777 w 5963720"/>
              <a:gd name="connsiteY223" fmla="*/ 3417757 h 6947941"/>
              <a:gd name="connsiteX224" fmla="*/ 5681272 w 5963720"/>
              <a:gd name="connsiteY224" fmla="*/ 3440242 h 6947941"/>
              <a:gd name="connsiteX225" fmla="*/ 5673777 w 5963720"/>
              <a:gd name="connsiteY225" fmla="*/ 3477718 h 6947941"/>
              <a:gd name="connsiteX226" fmla="*/ 5651292 w 5963720"/>
              <a:gd name="connsiteY226" fmla="*/ 3485213 h 6947941"/>
              <a:gd name="connsiteX227" fmla="*/ 5613816 w 5963720"/>
              <a:gd name="connsiteY227" fmla="*/ 3492708 h 6947941"/>
              <a:gd name="connsiteX228" fmla="*/ 5591331 w 5963720"/>
              <a:gd name="connsiteY228" fmla="*/ 3530183 h 6947941"/>
              <a:gd name="connsiteX229" fmla="*/ 5508885 w 5963720"/>
              <a:gd name="connsiteY229" fmla="*/ 3597639 h 6947941"/>
              <a:gd name="connsiteX230" fmla="*/ 5463915 w 5963720"/>
              <a:gd name="connsiteY230" fmla="*/ 3657600 h 6947941"/>
              <a:gd name="connsiteX231" fmla="*/ 5456420 w 5963720"/>
              <a:gd name="connsiteY231" fmla="*/ 3687580 h 6947941"/>
              <a:gd name="connsiteX232" fmla="*/ 5441429 w 5963720"/>
              <a:gd name="connsiteY232" fmla="*/ 3740045 h 6947941"/>
              <a:gd name="connsiteX233" fmla="*/ 5463915 w 5963720"/>
              <a:gd name="connsiteY233" fmla="*/ 3859967 h 6947941"/>
              <a:gd name="connsiteX234" fmla="*/ 5478905 w 5963720"/>
              <a:gd name="connsiteY234" fmla="*/ 3904937 h 6947941"/>
              <a:gd name="connsiteX235" fmla="*/ 5471410 w 5963720"/>
              <a:gd name="connsiteY235" fmla="*/ 4152275 h 6947941"/>
              <a:gd name="connsiteX236" fmla="*/ 5456420 w 5963720"/>
              <a:gd name="connsiteY236" fmla="*/ 4129790 h 6947941"/>
              <a:gd name="connsiteX237" fmla="*/ 5441429 w 5963720"/>
              <a:gd name="connsiteY237" fmla="*/ 4114800 h 6947941"/>
              <a:gd name="connsiteX238" fmla="*/ 5448925 w 5963720"/>
              <a:gd name="connsiteY238" fmla="*/ 4182255 h 6947941"/>
              <a:gd name="connsiteX239" fmla="*/ 5463915 w 5963720"/>
              <a:gd name="connsiteY239" fmla="*/ 4272196 h 6947941"/>
              <a:gd name="connsiteX240" fmla="*/ 5561351 w 5963720"/>
              <a:gd name="connsiteY240" fmla="*/ 4257206 h 6947941"/>
              <a:gd name="connsiteX241" fmla="*/ 5591331 w 5963720"/>
              <a:gd name="connsiteY241" fmla="*/ 4249711 h 6947941"/>
              <a:gd name="connsiteX242" fmla="*/ 5621311 w 5963720"/>
              <a:gd name="connsiteY242" fmla="*/ 4257206 h 6947941"/>
              <a:gd name="connsiteX243" fmla="*/ 5636302 w 5963720"/>
              <a:gd name="connsiteY243" fmla="*/ 4279691 h 6947941"/>
              <a:gd name="connsiteX244" fmla="*/ 5666282 w 5963720"/>
              <a:gd name="connsiteY244" fmla="*/ 4309672 h 6947941"/>
              <a:gd name="connsiteX245" fmla="*/ 5681272 w 5963720"/>
              <a:gd name="connsiteY245" fmla="*/ 4339652 h 6947941"/>
              <a:gd name="connsiteX246" fmla="*/ 5681272 w 5963720"/>
              <a:gd name="connsiteY246" fmla="*/ 4497049 h 6947941"/>
              <a:gd name="connsiteX247" fmla="*/ 5748728 w 5963720"/>
              <a:gd name="connsiteY247" fmla="*/ 4519534 h 6947941"/>
              <a:gd name="connsiteX248" fmla="*/ 5808688 w 5963720"/>
              <a:gd name="connsiteY248" fmla="*/ 4512039 h 6947941"/>
              <a:gd name="connsiteX249" fmla="*/ 5831174 w 5963720"/>
              <a:gd name="connsiteY249" fmla="*/ 4489554 h 6947941"/>
              <a:gd name="connsiteX250" fmla="*/ 5868649 w 5963720"/>
              <a:gd name="connsiteY250" fmla="*/ 4482059 h 6947941"/>
              <a:gd name="connsiteX251" fmla="*/ 5958590 w 5963720"/>
              <a:gd name="connsiteY251" fmla="*/ 4482059 h 6947941"/>
              <a:gd name="connsiteX252" fmla="*/ 5951095 w 5963720"/>
              <a:gd name="connsiteY252" fmla="*/ 4534524 h 6947941"/>
              <a:gd name="connsiteX253" fmla="*/ 5928610 w 5963720"/>
              <a:gd name="connsiteY253" fmla="*/ 4557009 h 6947941"/>
              <a:gd name="connsiteX254" fmla="*/ 5861154 w 5963720"/>
              <a:gd name="connsiteY254" fmla="*/ 4572000 h 6947941"/>
              <a:gd name="connsiteX255" fmla="*/ 5786203 w 5963720"/>
              <a:gd name="connsiteY255" fmla="*/ 4601980 h 6947941"/>
              <a:gd name="connsiteX256" fmla="*/ 5726243 w 5963720"/>
              <a:gd name="connsiteY256" fmla="*/ 4624465 h 6947941"/>
              <a:gd name="connsiteX257" fmla="*/ 5696262 w 5963720"/>
              <a:gd name="connsiteY257" fmla="*/ 4646950 h 6947941"/>
              <a:gd name="connsiteX258" fmla="*/ 5688767 w 5963720"/>
              <a:gd name="connsiteY258" fmla="*/ 4691921 h 6947941"/>
              <a:gd name="connsiteX259" fmla="*/ 5733738 w 5963720"/>
              <a:gd name="connsiteY259" fmla="*/ 4684426 h 6947941"/>
              <a:gd name="connsiteX260" fmla="*/ 5936105 w 5963720"/>
              <a:gd name="connsiteY260" fmla="*/ 4691921 h 6947941"/>
              <a:gd name="connsiteX261" fmla="*/ 5951095 w 5963720"/>
              <a:gd name="connsiteY261" fmla="*/ 4744386 h 6947941"/>
              <a:gd name="connsiteX262" fmla="*/ 5868649 w 5963720"/>
              <a:gd name="connsiteY262" fmla="*/ 4774367 h 6947941"/>
              <a:gd name="connsiteX263" fmla="*/ 5838669 w 5963720"/>
              <a:gd name="connsiteY263" fmla="*/ 4789357 h 6947941"/>
              <a:gd name="connsiteX264" fmla="*/ 5816184 w 5963720"/>
              <a:gd name="connsiteY264" fmla="*/ 4804347 h 6947941"/>
              <a:gd name="connsiteX265" fmla="*/ 5793698 w 5963720"/>
              <a:gd name="connsiteY265" fmla="*/ 4811842 h 6947941"/>
              <a:gd name="connsiteX266" fmla="*/ 5733738 w 5963720"/>
              <a:gd name="connsiteY266" fmla="*/ 4849318 h 6947941"/>
              <a:gd name="connsiteX267" fmla="*/ 5703757 w 5963720"/>
              <a:gd name="connsiteY267" fmla="*/ 4871803 h 6947941"/>
              <a:gd name="connsiteX268" fmla="*/ 5681272 w 5963720"/>
              <a:gd name="connsiteY268" fmla="*/ 4894288 h 6947941"/>
              <a:gd name="connsiteX269" fmla="*/ 5658787 w 5963720"/>
              <a:gd name="connsiteY269" fmla="*/ 4901783 h 6947941"/>
              <a:gd name="connsiteX270" fmla="*/ 5628806 w 5963720"/>
              <a:gd name="connsiteY270" fmla="*/ 4924268 h 6947941"/>
              <a:gd name="connsiteX271" fmla="*/ 5606321 w 5963720"/>
              <a:gd name="connsiteY271" fmla="*/ 4931764 h 6947941"/>
              <a:gd name="connsiteX272" fmla="*/ 5553856 w 5963720"/>
              <a:gd name="connsiteY272" fmla="*/ 4969239 h 6947941"/>
              <a:gd name="connsiteX273" fmla="*/ 5508885 w 5963720"/>
              <a:gd name="connsiteY273" fmla="*/ 5014209 h 6947941"/>
              <a:gd name="connsiteX274" fmla="*/ 5463915 w 5963720"/>
              <a:gd name="connsiteY274" fmla="*/ 5051685 h 6947941"/>
              <a:gd name="connsiteX275" fmla="*/ 5433934 w 5963720"/>
              <a:gd name="connsiteY275" fmla="*/ 5096655 h 6947941"/>
              <a:gd name="connsiteX276" fmla="*/ 5418944 w 5963720"/>
              <a:gd name="connsiteY276" fmla="*/ 5149121 h 6947941"/>
              <a:gd name="connsiteX277" fmla="*/ 5411449 w 5963720"/>
              <a:gd name="connsiteY277" fmla="*/ 5171606 h 6947941"/>
              <a:gd name="connsiteX278" fmla="*/ 5388964 w 5963720"/>
              <a:gd name="connsiteY278" fmla="*/ 5201586 h 6947941"/>
              <a:gd name="connsiteX279" fmla="*/ 5396459 w 5963720"/>
              <a:gd name="connsiteY279" fmla="*/ 5254052 h 6947941"/>
              <a:gd name="connsiteX280" fmla="*/ 5418944 w 5963720"/>
              <a:gd name="connsiteY280" fmla="*/ 5239062 h 6947941"/>
              <a:gd name="connsiteX281" fmla="*/ 5456420 w 5963720"/>
              <a:gd name="connsiteY281" fmla="*/ 5216577 h 6947941"/>
              <a:gd name="connsiteX282" fmla="*/ 5516380 w 5963720"/>
              <a:gd name="connsiteY282" fmla="*/ 5194091 h 6947941"/>
              <a:gd name="connsiteX283" fmla="*/ 5583836 w 5963720"/>
              <a:gd name="connsiteY283" fmla="*/ 5171606 h 6947941"/>
              <a:gd name="connsiteX284" fmla="*/ 5613816 w 5963720"/>
              <a:gd name="connsiteY284" fmla="*/ 5156616 h 6947941"/>
              <a:gd name="connsiteX285" fmla="*/ 5643797 w 5963720"/>
              <a:gd name="connsiteY285" fmla="*/ 5149121 h 6947941"/>
              <a:gd name="connsiteX286" fmla="*/ 5703757 w 5963720"/>
              <a:gd name="connsiteY286" fmla="*/ 5126636 h 6947941"/>
              <a:gd name="connsiteX287" fmla="*/ 5696262 w 5963720"/>
              <a:gd name="connsiteY287" fmla="*/ 5186596 h 6947941"/>
              <a:gd name="connsiteX288" fmla="*/ 5636302 w 5963720"/>
              <a:gd name="connsiteY288" fmla="*/ 5224072 h 6947941"/>
              <a:gd name="connsiteX289" fmla="*/ 5613816 w 5963720"/>
              <a:gd name="connsiteY289" fmla="*/ 5246557 h 6947941"/>
              <a:gd name="connsiteX290" fmla="*/ 5531370 w 5963720"/>
              <a:gd name="connsiteY290" fmla="*/ 5284032 h 6947941"/>
              <a:gd name="connsiteX291" fmla="*/ 5516380 w 5963720"/>
              <a:gd name="connsiteY291" fmla="*/ 5299023 h 6947941"/>
              <a:gd name="connsiteX292" fmla="*/ 5478905 w 5963720"/>
              <a:gd name="connsiteY292" fmla="*/ 5329003 h 6947941"/>
              <a:gd name="connsiteX293" fmla="*/ 5441429 w 5963720"/>
              <a:gd name="connsiteY293" fmla="*/ 5366478 h 6947941"/>
              <a:gd name="connsiteX294" fmla="*/ 5388964 w 5963720"/>
              <a:gd name="connsiteY294" fmla="*/ 5381468 h 6947941"/>
              <a:gd name="connsiteX295" fmla="*/ 5343993 w 5963720"/>
              <a:gd name="connsiteY295" fmla="*/ 5418944 h 6947941"/>
              <a:gd name="connsiteX296" fmla="*/ 5299023 w 5963720"/>
              <a:gd name="connsiteY296" fmla="*/ 5471409 h 6947941"/>
              <a:gd name="connsiteX297" fmla="*/ 5276538 w 5963720"/>
              <a:gd name="connsiteY297" fmla="*/ 5493895 h 6947941"/>
              <a:gd name="connsiteX298" fmla="*/ 5254052 w 5963720"/>
              <a:gd name="connsiteY298" fmla="*/ 5553855 h 6947941"/>
              <a:gd name="connsiteX299" fmla="*/ 5224072 w 5963720"/>
              <a:gd name="connsiteY299" fmla="*/ 5643796 h 6947941"/>
              <a:gd name="connsiteX300" fmla="*/ 5156616 w 5963720"/>
              <a:gd name="connsiteY300" fmla="*/ 5726242 h 6947941"/>
              <a:gd name="connsiteX301" fmla="*/ 5126636 w 5963720"/>
              <a:gd name="connsiteY301" fmla="*/ 5778708 h 6947941"/>
              <a:gd name="connsiteX302" fmla="*/ 5104151 w 5963720"/>
              <a:gd name="connsiteY302" fmla="*/ 5823678 h 6947941"/>
              <a:gd name="connsiteX303" fmla="*/ 5104151 w 5963720"/>
              <a:gd name="connsiteY303" fmla="*/ 5898629 h 6947941"/>
              <a:gd name="connsiteX304" fmla="*/ 5126636 w 5963720"/>
              <a:gd name="connsiteY304" fmla="*/ 5906124 h 6947941"/>
              <a:gd name="connsiteX305" fmla="*/ 5156616 w 5963720"/>
              <a:gd name="connsiteY305" fmla="*/ 5921114 h 6947941"/>
              <a:gd name="connsiteX306" fmla="*/ 5201587 w 5963720"/>
              <a:gd name="connsiteY306" fmla="*/ 5906124 h 6947941"/>
              <a:gd name="connsiteX307" fmla="*/ 5269043 w 5963720"/>
              <a:gd name="connsiteY307" fmla="*/ 5876144 h 6947941"/>
              <a:gd name="connsiteX308" fmla="*/ 5291528 w 5963720"/>
              <a:gd name="connsiteY308" fmla="*/ 5861154 h 6947941"/>
              <a:gd name="connsiteX309" fmla="*/ 5321508 w 5963720"/>
              <a:gd name="connsiteY309" fmla="*/ 5868649 h 6947941"/>
              <a:gd name="connsiteX310" fmla="*/ 5314013 w 5963720"/>
              <a:gd name="connsiteY310" fmla="*/ 5913619 h 6947941"/>
              <a:gd name="connsiteX311" fmla="*/ 5254052 w 5963720"/>
              <a:gd name="connsiteY311" fmla="*/ 5943600 h 6947941"/>
              <a:gd name="connsiteX312" fmla="*/ 5231567 w 5963720"/>
              <a:gd name="connsiteY312" fmla="*/ 5958590 h 6947941"/>
              <a:gd name="connsiteX313" fmla="*/ 5194092 w 5963720"/>
              <a:gd name="connsiteY313" fmla="*/ 6153462 h 6947941"/>
              <a:gd name="connsiteX314" fmla="*/ 5171606 w 5963720"/>
              <a:gd name="connsiteY314" fmla="*/ 6145967 h 6947941"/>
              <a:gd name="connsiteX315" fmla="*/ 5104151 w 5963720"/>
              <a:gd name="connsiteY315" fmla="*/ 6078511 h 6947941"/>
              <a:gd name="connsiteX316" fmla="*/ 5074170 w 5963720"/>
              <a:gd name="connsiteY316" fmla="*/ 6071016 h 6947941"/>
              <a:gd name="connsiteX317" fmla="*/ 5044190 w 5963720"/>
              <a:gd name="connsiteY317" fmla="*/ 6078511 h 6947941"/>
              <a:gd name="connsiteX318" fmla="*/ 4976734 w 5963720"/>
              <a:gd name="connsiteY318" fmla="*/ 6130977 h 6947941"/>
              <a:gd name="connsiteX319" fmla="*/ 4961744 w 5963720"/>
              <a:gd name="connsiteY319" fmla="*/ 6153462 h 6947941"/>
              <a:gd name="connsiteX320" fmla="*/ 4916774 w 5963720"/>
              <a:gd name="connsiteY320" fmla="*/ 6190937 h 6947941"/>
              <a:gd name="connsiteX321" fmla="*/ 4871803 w 5963720"/>
              <a:gd name="connsiteY321" fmla="*/ 6258393 h 6947941"/>
              <a:gd name="connsiteX322" fmla="*/ 4886793 w 5963720"/>
              <a:gd name="connsiteY322" fmla="*/ 6303364 h 6947941"/>
              <a:gd name="connsiteX323" fmla="*/ 4916774 w 5963720"/>
              <a:gd name="connsiteY323" fmla="*/ 6295868 h 6947941"/>
              <a:gd name="connsiteX324" fmla="*/ 4954249 w 5963720"/>
              <a:gd name="connsiteY324" fmla="*/ 6288373 h 6947941"/>
              <a:gd name="connsiteX325" fmla="*/ 5059180 w 5963720"/>
              <a:gd name="connsiteY325" fmla="*/ 6273383 h 6947941"/>
              <a:gd name="connsiteX326" fmla="*/ 5134131 w 5963720"/>
              <a:gd name="connsiteY326" fmla="*/ 6235908 h 6947941"/>
              <a:gd name="connsiteX327" fmla="*/ 5164111 w 5963720"/>
              <a:gd name="connsiteY327" fmla="*/ 6220918 h 6947941"/>
              <a:gd name="connsiteX328" fmla="*/ 5186597 w 5963720"/>
              <a:gd name="connsiteY328" fmla="*/ 6213423 h 6947941"/>
              <a:gd name="connsiteX329" fmla="*/ 5224072 w 5963720"/>
              <a:gd name="connsiteY329" fmla="*/ 6198432 h 6947941"/>
              <a:gd name="connsiteX330" fmla="*/ 5261547 w 5963720"/>
              <a:gd name="connsiteY330" fmla="*/ 6190937 h 6947941"/>
              <a:gd name="connsiteX331" fmla="*/ 5284033 w 5963720"/>
              <a:gd name="connsiteY331" fmla="*/ 6220918 h 6947941"/>
              <a:gd name="connsiteX332" fmla="*/ 5269043 w 5963720"/>
              <a:gd name="connsiteY332" fmla="*/ 6280878 h 6947941"/>
              <a:gd name="connsiteX333" fmla="*/ 5239062 w 5963720"/>
              <a:gd name="connsiteY333" fmla="*/ 6288373 h 6947941"/>
              <a:gd name="connsiteX334" fmla="*/ 5119141 w 5963720"/>
              <a:gd name="connsiteY334" fmla="*/ 6303364 h 6947941"/>
              <a:gd name="connsiteX335" fmla="*/ 5081665 w 5963720"/>
              <a:gd name="connsiteY335" fmla="*/ 6310859 h 6947941"/>
              <a:gd name="connsiteX336" fmla="*/ 5059180 w 5963720"/>
              <a:gd name="connsiteY336" fmla="*/ 6325849 h 6947941"/>
              <a:gd name="connsiteX337" fmla="*/ 5051685 w 5963720"/>
              <a:gd name="connsiteY337" fmla="*/ 6363324 h 6947941"/>
              <a:gd name="connsiteX338" fmla="*/ 5036695 w 5963720"/>
              <a:gd name="connsiteY338" fmla="*/ 6475750 h 6947941"/>
              <a:gd name="connsiteX339" fmla="*/ 5006715 w 5963720"/>
              <a:gd name="connsiteY339" fmla="*/ 6505731 h 6947941"/>
              <a:gd name="connsiteX340" fmla="*/ 4939259 w 5963720"/>
              <a:gd name="connsiteY340" fmla="*/ 6550701 h 6947941"/>
              <a:gd name="connsiteX341" fmla="*/ 4916774 w 5963720"/>
              <a:gd name="connsiteY341" fmla="*/ 6543206 h 6947941"/>
              <a:gd name="connsiteX342" fmla="*/ 4894288 w 5963720"/>
              <a:gd name="connsiteY342" fmla="*/ 6528216 h 6947941"/>
              <a:gd name="connsiteX343" fmla="*/ 4871803 w 5963720"/>
              <a:gd name="connsiteY343" fmla="*/ 6565691 h 6947941"/>
              <a:gd name="connsiteX344" fmla="*/ 4856813 w 5963720"/>
              <a:gd name="connsiteY344" fmla="*/ 6610662 h 6947941"/>
              <a:gd name="connsiteX345" fmla="*/ 4849318 w 5963720"/>
              <a:gd name="connsiteY345" fmla="*/ 6640642 h 6947941"/>
              <a:gd name="connsiteX346" fmla="*/ 4819338 w 5963720"/>
              <a:gd name="connsiteY346" fmla="*/ 6663127 h 6947941"/>
              <a:gd name="connsiteX347" fmla="*/ 4759377 w 5963720"/>
              <a:gd name="connsiteY347" fmla="*/ 6685613 h 6947941"/>
              <a:gd name="connsiteX348" fmla="*/ 4729397 w 5963720"/>
              <a:gd name="connsiteY348" fmla="*/ 6708098 h 6947941"/>
              <a:gd name="connsiteX349" fmla="*/ 4684426 w 5963720"/>
              <a:gd name="connsiteY349" fmla="*/ 6730583 h 6947941"/>
              <a:gd name="connsiteX350" fmla="*/ 4661941 w 5963720"/>
              <a:gd name="connsiteY350" fmla="*/ 6753068 h 6947941"/>
              <a:gd name="connsiteX351" fmla="*/ 4639456 w 5963720"/>
              <a:gd name="connsiteY351" fmla="*/ 6768059 h 6947941"/>
              <a:gd name="connsiteX352" fmla="*/ 4624465 w 5963720"/>
              <a:gd name="connsiteY352" fmla="*/ 6783049 h 6947941"/>
              <a:gd name="connsiteX353" fmla="*/ 4594485 w 5963720"/>
              <a:gd name="connsiteY353" fmla="*/ 6790544 h 6947941"/>
              <a:gd name="connsiteX354" fmla="*/ 4534525 w 5963720"/>
              <a:gd name="connsiteY354" fmla="*/ 6828019 h 6947941"/>
              <a:gd name="connsiteX355" fmla="*/ 4504544 w 5963720"/>
              <a:gd name="connsiteY355" fmla="*/ 6850505 h 6947941"/>
              <a:gd name="connsiteX356" fmla="*/ 4459574 w 5963720"/>
              <a:gd name="connsiteY356" fmla="*/ 6880485 h 6947941"/>
              <a:gd name="connsiteX357" fmla="*/ 4437088 w 5963720"/>
              <a:gd name="connsiteY357" fmla="*/ 6910465 h 6947941"/>
              <a:gd name="connsiteX358" fmla="*/ 4407108 w 5963720"/>
              <a:gd name="connsiteY358" fmla="*/ 6925455 h 6947941"/>
              <a:gd name="connsiteX359" fmla="*/ 4377128 w 5963720"/>
              <a:gd name="connsiteY359" fmla="*/ 6947941 h 6947941"/>
              <a:gd name="connsiteX360" fmla="*/ 7495 w 5963720"/>
              <a:gd name="connsiteY360" fmla="*/ 6887980 h 6947941"/>
              <a:gd name="connsiteX361" fmla="*/ 0 w 5963720"/>
              <a:gd name="connsiteY361" fmla="*/ 0 h 6947941"/>
              <a:gd name="connsiteX362" fmla="*/ 4871803 w 5963720"/>
              <a:gd name="connsiteY362" fmla="*/ 37475 h 694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</a:cxnLst>
            <a:rect l="l" t="t" r="r" b="b"/>
            <a:pathLst>
              <a:path w="5963720" h="6947941">
                <a:moveTo>
                  <a:pt x="4871803" y="37475"/>
                </a:moveTo>
                <a:lnTo>
                  <a:pt x="4871803" y="37475"/>
                </a:lnTo>
                <a:cubicBezTo>
                  <a:pt x="4814043" y="43893"/>
                  <a:pt x="4814310" y="35994"/>
                  <a:pt x="4774367" y="59960"/>
                </a:cubicBezTo>
                <a:cubicBezTo>
                  <a:pt x="4758919" y="69229"/>
                  <a:pt x="4729397" y="89941"/>
                  <a:pt x="4729397" y="89941"/>
                </a:cubicBezTo>
                <a:cubicBezTo>
                  <a:pt x="4724400" y="99934"/>
                  <a:pt x="4722307" y="112021"/>
                  <a:pt x="4714406" y="119921"/>
                </a:cubicBezTo>
                <a:cubicBezTo>
                  <a:pt x="4708819" y="125507"/>
                  <a:pt x="4694419" y="119921"/>
                  <a:pt x="4691921" y="127416"/>
                </a:cubicBezTo>
                <a:cubicBezTo>
                  <a:pt x="4679259" y="165403"/>
                  <a:pt x="4700793" y="165350"/>
                  <a:pt x="4721902" y="172386"/>
                </a:cubicBezTo>
                <a:cubicBezTo>
                  <a:pt x="4834945" y="149777"/>
                  <a:pt x="4694081" y="178568"/>
                  <a:pt x="4789357" y="157396"/>
                </a:cubicBezTo>
                <a:cubicBezTo>
                  <a:pt x="4801793" y="154632"/>
                  <a:pt x="4814474" y="152991"/>
                  <a:pt x="4826833" y="149901"/>
                </a:cubicBezTo>
                <a:cubicBezTo>
                  <a:pt x="4858175" y="142066"/>
                  <a:pt x="4842846" y="140519"/>
                  <a:pt x="4879298" y="134911"/>
                </a:cubicBezTo>
                <a:cubicBezTo>
                  <a:pt x="4901659" y="131471"/>
                  <a:pt x="4924269" y="129914"/>
                  <a:pt x="4946754" y="127416"/>
                </a:cubicBezTo>
                <a:cubicBezTo>
                  <a:pt x="4971738" y="129914"/>
                  <a:pt x="4998108" y="126331"/>
                  <a:pt x="5021705" y="134911"/>
                </a:cubicBezTo>
                <a:cubicBezTo>
                  <a:pt x="5029130" y="137611"/>
                  <a:pt x="5029200" y="149496"/>
                  <a:pt x="5029200" y="157396"/>
                </a:cubicBezTo>
                <a:cubicBezTo>
                  <a:pt x="5029200" y="229915"/>
                  <a:pt x="5040246" y="218672"/>
                  <a:pt x="4999220" y="232347"/>
                </a:cubicBezTo>
                <a:cubicBezTo>
                  <a:pt x="4981731" y="229849"/>
                  <a:pt x="4964077" y="228317"/>
                  <a:pt x="4946754" y="224852"/>
                </a:cubicBezTo>
                <a:cubicBezTo>
                  <a:pt x="4939007" y="223303"/>
                  <a:pt x="4931764" y="214859"/>
                  <a:pt x="4924269" y="217357"/>
                </a:cubicBezTo>
                <a:cubicBezTo>
                  <a:pt x="4914213" y="220709"/>
                  <a:pt x="4909927" y="233056"/>
                  <a:pt x="4901784" y="239842"/>
                </a:cubicBezTo>
                <a:cubicBezTo>
                  <a:pt x="4894864" y="245609"/>
                  <a:pt x="4887926" y="252244"/>
                  <a:pt x="4879298" y="254832"/>
                </a:cubicBezTo>
                <a:cubicBezTo>
                  <a:pt x="4862377" y="259908"/>
                  <a:pt x="4844258" y="259423"/>
                  <a:pt x="4826833" y="262327"/>
                </a:cubicBezTo>
                <a:cubicBezTo>
                  <a:pt x="4814267" y="264421"/>
                  <a:pt x="4801849" y="267324"/>
                  <a:pt x="4789357" y="269823"/>
                </a:cubicBezTo>
                <a:cubicBezTo>
                  <a:pt x="4779364" y="274820"/>
                  <a:pt x="4767277" y="276913"/>
                  <a:pt x="4759377" y="284813"/>
                </a:cubicBezTo>
                <a:cubicBezTo>
                  <a:pt x="4751477" y="292713"/>
                  <a:pt x="4749930" y="305092"/>
                  <a:pt x="4744387" y="314793"/>
                </a:cubicBezTo>
                <a:cubicBezTo>
                  <a:pt x="4739918" y="322614"/>
                  <a:pt x="4734394" y="329783"/>
                  <a:pt x="4729397" y="337278"/>
                </a:cubicBezTo>
                <a:cubicBezTo>
                  <a:pt x="4731895" y="347272"/>
                  <a:pt x="4728059" y="361959"/>
                  <a:pt x="4736892" y="367259"/>
                </a:cubicBezTo>
                <a:cubicBezTo>
                  <a:pt x="4745725" y="372559"/>
                  <a:pt x="4756571" y="359764"/>
                  <a:pt x="4766872" y="359764"/>
                </a:cubicBezTo>
                <a:cubicBezTo>
                  <a:pt x="4777173" y="359764"/>
                  <a:pt x="4786608" y="366181"/>
                  <a:pt x="4796852" y="367259"/>
                </a:cubicBezTo>
                <a:cubicBezTo>
                  <a:pt x="4834204" y="371191"/>
                  <a:pt x="4871803" y="372256"/>
                  <a:pt x="4909279" y="374754"/>
                </a:cubicBezTo>
                <a:cubicBezTo>
                  <a:pt x="4916774" y="377252"/>
                  <a:pt x="4924168" y="380079"/>
                  <a:pt x="4931764" y="382249"/>
                </a:cubicBezTo>
                <a:cubicBezTo>
                  <a:pt x="4991110" y="399205"/>
                  <a:pt x="4960362" y="373157"/>
                  <a:pt x="4969239" y="479685"/>
                </a:cubicBezTo>
                <a:cubicBezTo>
                  <a:pt x="4979233" y="474688"/>
                  <a:pt x="4988950" y="469096"/>
                  <a:pt x="4999220" y="464695"/>
                </a:cubicBezTo>
                <a:cubicBezTo>
                  <a:pt x="5006482" y="461583"/>
                  <a:pt x="5014931" y="461265"/>
                  <a:pt x="5021705" y="457200"/>
                </a:cubicBezTo>
                <a:cubicBezTo>
                  <a:pt x="5027764" y="453564"/>
                  <a:pt x="5031266" y="446733"/>
                  <a:pt x="5036695" y="442209"/>
                </a:cubicBezTo>
                <a:cubicBezTo>
                  <a:pt x="5065882" y="417885"/>
                  <a:pt x="5064206" y="420958"/>
                  <a:pt x="5096656" y="404734"/>
                </a:cubicBezTo>
                <a:cubicBezTo>
                  <a:pt x="5101653" y="397239"/>
                  <a:pt x="5104151" y="387246"/>
                  <a:pt x="5111646" y="382249"/>
                </a:cubicBezTo>
                <a:cubicBezTo>
                  <a:pt x="5137887" y="364755"/>
                  <a:pt x="5148225" y="378054"/>
                  <a:pt x="5171606" y="389744"/>
                </a:cubicBezTo>
                <a:cubicBezTo>
                  <a:pt x="5166609" y="422223"/>
                  <a:pt x="5168820" y="456669"/>
                  <a:pt x="5156616" y="487180"/>
                </a:cubicBezTo>
                <a:cubicBezTo>
                  <a:pt x="5152467" y="497554"/>
                  <a:pt x="5136906" y="497769"/>
                  <a:pt x="5126636" y="502170"/>
                </a:cubicBezTo>
                <a:cubicBezTo>
                  <a:pt x="5111582" y="508622"/>
                  <a:pt x="5089385" y="513356"/>
                  <a:pt x="5074170" y="517160"/>
                </a:cubicBezTo>
                <a:cubicBezTo>
                  <a:pt x="5064177" y="524655"/>
                  <a:pt x="5055110" y="533578"/>
                  <a:pt x="5044190" y="539645"/>
                </a:cubicBezTo>
                <a:cubicBezTo>
                  <a:pt x="5032429" y="546179"/>
                  <a:pt x="5016930" y="545880"/>
                  <a:pt x="5006715" y="554636"/>
                </a:cubicBezTo>
                <a:cubicBezTo>
                  <a:pt x="4998232" y="561907"/>
                  <a:pt x="4981732" y="579619"/>
                  <a:pt x="4991725" y="584616"/>
                </a:cubicBezTo>
                <a:cubicBezTo>
                  <a:pt x="5005858" y="591682"/>
                  <a:pt x="5021314" y="573245"/>
                  <a:pt x="5036695" y="569626"/>
                </a:cubicBezTo>
                <a:cubicBezTo>
                  <a:pt x="5063885" y="563228"/>
                  <a:pt x="5091687" y="559784"/>
                  <a:pt x="5119141" y="554636"/>
                </a:cubicBezTo>
                <a:cubicBezTo>
                  <a:pt x="5157205" y="547499"/>
                  <a:pt x="5151949" y="548308"/>
                  <a:pt x="5186597" y="539645"/>
                </a:cubicBezTo>
                <a:cubicBezTo>
                  <a:pt x="5221574" y="542144"/>
                  <a:pt x="5257509" y="538636"/>
                  <a:pt x="5291528" y="547141"/>
                </a:cubicBezTo>
                <a:cubicBezTo>
                  <a:pt x="5300267" y="549326"/>
                  <a:pt x="5300148" y="563256"/>
                  <a:pt x="5306518" y="569626"/>
                </a:cubicBezTo>
                <a:cubicBezTo>
                  <a:pt x="5312888" y="575996"/>
                  <a:pt x="5321508" y="579619"/>
                  <a:pt x="5329003" y="584616"/>
                </a:cubicBezTo>
                <a:cubicBezTo>
                  <a:pt x="5356485" y="582118"/>
                  <a:pt x="5384131" y="581024"/>
                  <a:pt x="5411449" y="577121"/>
                </a:cubicBezTo>
                <a:cubicBezTo>
                  <a:pt x="5419270" y="576004"/>
                  <a:pt x="5426269" y="571542"/>
                  <a:pt x="5433934" y="569626"/>
                </a:cubicBezTo>
                <a:cubicBezTo>
                  <a:pt x="5446293" y="566536"/>
                  <a:pt x="5458974" y="564895"/>
                  <a:pt x="5471410" y="562131"/>
                </a:cubicBezTo>
                <a:cubicBezTo>
                  <a:pt x="5481466" y="559896"/>
                  <a:pt x="5491255" y="556479"/>
                  <a:pt x="5501390" y="554636"/>
                </a:cubicBezTo>
                <a:cubicBezTo>
                  <a:pt x="5518771" y="551476"/>
                  <a:pt x="5536430" y="550045"/>
                  <a:pt x="5553856" y="547141"/>
                </a:cubicBezTo>
                <a:cubicBezTo>
                  <a:pt x="5566422" y="545047"/>
                  <a:pt x="5578839" y="542144"/>
                  <a:pt x="5591331" y="539645"/>
                </a:cubicBezTo>
                <a:cubicBezTo>
                  <a:pt x="5601324" y="534648"/>
                  <a:pt x="5611610" y="530198"/>
                  <a:pt x="5621311" y="524655"/>
                </a:cubicBezTo>
                <a:cubicBezTo>
                  <a:pt x="5629132" y="520186"/>
                  <a:pt x="5635740" y="513694"/>
                  <a:pt x="5643797" y="509665"/>
                </a:cubicBezTo>
                <a:cubicBezTo>
                  <a:pt x="5672767" y="495180"/>
                  <a:pt x="5677810" y="496910"/>
                  <a:pt x="5703757" y="487180"/>
                </a:cubicBezTo>
                <a:cubicBezTo>
                  <a:pt x="5716355" y="482456"/>
                  <a:pt x="5728009" y="474669"/>
                  <a:pt x="5741233" y="472190"/>
                </a:cubicBezTo>
                <a:cubicBezTo>
                  <a:pt x="5768356" y="467105"/>
                  <a:pt x="5796197" y="467193"/>
                  <a:pt x="5823679" y="464695"/>
                </a:cubicBezTo>
                <a:cubicBezTo>
                  <a:pt x="5858656" y="469692"/>
                  <a:pt x="5899560" y="459574"/>
                  <a:pt x="5928610" y="479685"/>
                </a:cubicBezTo>
                <a:cubicBezTo>
                  <a:pt x="5943135" y="489741"/>
                  <a:pt x="5936160" y="522891"/>
                  <a:pt x="5921115" y="532150"/>
                </a:cubicBezTo>
                <a:cubicBezTo>
                  <a:pt x="5895493" y="547917"/>
                  <a:pt x="5861154" y="537147"/>
                  <a:pt x="5831174" y="539645"/>
                </a:cubicBezTo>
                <a:cubicBezTo>
                  <a:pt x="5802549" y="546802"/>
                  <a:pt x="5791940" y="548020"/>
                  <a:pt x="5763718" y="562131"/>
                </a:cubicBezTo>
                <a:cubicBezTo>
                  <a:pt x="5688443" y="599769"/>
                  <a:pt x="5803239" y="552688"/>
                  <a:pt x="5711252" y="592111"/>
                </a:cubicBezTo>
                <a:cubicBezTo>
                  <a:pt x="5686520" y="602710"/>
                  <a:pt x="5657828" y="605946"/>
                  <a:pt x="5636302" y="622091"/>
                </a:cubicBezTo>
                <a:cubicBezTo>
                  <a:pt x="5612127" y="640222"/>
                  <a:pt x="5600075" y="653321"/>
                  <a:pt x="5568846" y="659567"/>
                </a:cubicBezTo>
                <a:cubicBezTo>
                  <a:pt x="5544225" y="664491"/>
                  <a:pt x="5518879" y="664564"/>
                  <a:pt x="5493895" y="667062"/>
                </a:cubicBezTo>
                <a:cubicBezTo>
                  <a:pt x="5449721" y="681787"/>
                  <a:pt x="5493287" y="664631"/>
                  <a:pt x="5441429" y="697042"/>
                </a:cubicBezTo>
                <a:cubicBezTo>
                  <a:pt x="5415299" y="713373"/>
                  <a:pt x="5410244" y="712333"/>
                  <a:pt x="5381469" y="719527"/>
                </a:cubicBezTo>
                <a:cubicBezTo>
                  <a:pt x="5371475" y="727022"/>
                  <a:pt x="5360321" y="733180"/>
                  <a:pt x="5351488" y="742013"/>
                </a:cubicBezTo>
                <a:cubicBezTo>
                  <a:pt x="5345118" y="748383"/>
                  <a:pt x="5343532" y="758871"/>
                  <a:pt x="5336498" y="764498"/>
                </a:cubicBezTo>
                <a:cubicBezTo>
                  <a:pt x="5330329" y="769433"/>
                  <a:pt x="5321275" y="768881"/>
                  <a:pt x="5314013" y="771993"/>
                </a:cubicBezTo>
                <a:cubicBezTo>
                  <a:pt x="5303743" y="776394"/>
                  <a:pt x="5293734" y="781440"/>
                  <a:pt x="5284033" y="786983"/>
                </a:cubicBezTo>
                <a:cubicBezTo>
                  <a:pt x="5276212" y="791452"/>
                  <a:pt x="5269827" y="798425"/>
                  <a:pt x="5261547" y="801973"/>
                </a:cubicBezTo>
                <a:cubicBezTo>
                  <a:pt x="5252079" y="806031"/>
                  <a:pt x="5241560" y="806970"/>
                  <a:pt x="5231567" y="809468"/>
                </a:cubicBezTo>
                <a:cubicBezTo>
                  <a:pt x="5164987" y="859405"/>
                  <a:pt x="5237092" y="811384"/>
                  <a:pt x="5171606" y="839449"/>
                </a:cubicBezTo>
                <a:cubicBezTo>
                  <a:pt x="5099139" y="870506"/>
                  <a:pt x="5205215" y="840415"/>
                  <a:pt x="5119141" y="861934"/>
                </a:cubicBezTo>
                <a:cubicBezTo>
                  <a:pt x="5114144" y="869429"/>
                  <a:pt x="5109387" y="877089"/>
                  <a:pt x="5104151" y="884419"/>
                </a:cubicBezTo>
                <a:cubicBezTo>
                  <a:pt x="5096890" y="894584"/>
                  <a:pt x="5087863" y="903554"/>
                  <a:pt x="5081665" y="914400"/>
                </a:cubicBezTo>
                <a:cubicBezTo>
                  <a:pt x="5077745" y="921259"/>
                  <a:pt x="5076668" y="929390"/>
                  <a:pt x="5074170" y="936885"/>
                </a:cubicBezTo>
                <a:cubicBezTo>
                  <a:pt x="5081665" y="939383"/>
                  <a:pt x="5088883" y="942967"/>
                  <a:pt x="5096656" y="944380"/>
                </a:cubicBezTo>
                <a:cubicBezTo>
                  <a:pt x="5116473" y="947983"/>
                  <a:pt x="5139009" y="942093"/>
                  <a:pt x="5156616" y="951875"/>
                </a:cubicBezTo>
                <a:cubicBezTo>
                  <a:pt x="5165621" y="956878"/>
                  <a:pt x="5161613" y="971862"/>
                  <a:pt x="5164111" y="981855"/>
                </a:cubicBezTo>
                <a:cubicBezTo>
                  <a:pt x="5161613" y="991849"/>
                  <a:pt x="5164437" y="1005132"/>
                  <a:pt x="5156616" y="1011836"/>
                </a:cubicBezTo>
                <a:cubicBezTo>
                  <a:pt x="5144619" y="1022119"/>
                  <a:pt x="5126975" y="1022994"/>
                  <a:pt x="5111646" y="1026826"/>
                </a:cubicBezTo>
                <a:cubicBezTo>
                  <a:pt x="5088020" y="1032732"/>
                  <a:pt x="5080686" y="1033751"/>
                  <a:pt x="5059180" y="1041816"/>
                </a:cubicBezTo>
                <a:cubicBezTo>
                  <a:pt x="5034134" y="1051208"/>
                  <a:pt x="5018978" y="1055331"/>
                  <a:pt x="4999220" y="1071796"/>
                </a:cubicBezTo>
                <a:cubicBezTo>
                  <a:pt x="4991077" y="1078582"/>
                  <a:pt x="4986215" y="1089541"/>
                  <a:pt x="4976734" y="1094282"/>
                </a:cubicBezTo>
                <a:cubicBezTo>
                  <a:pt x="4965340" y="1099979"/>
                  <a:pt x="4951618" y="1098687"/>
                  <a:pt x="4939259" y="1101777"/>
                </a:cubicBezTo>
                <a:cubicBezTo>
                  <a:pt x="4914435" y="1107983"/>
                  <a:pt x="4916271" y="1109607"/>
                  <a:pt x="4894288" y="1124262"/>
                </a:cubicBezTo>
                <a:cubicBezTo>
                  <a:pt x="4878380" y="1171986"/>
                  <a:pt x="4901180" y="1124664"/>
                  <a:pt x="4856813" y="1154242"/>
                </a:cubicBezTo>
                <a:cubicBezTo>
                  <a:pt x="4849318" y="1159239"/>
                  <a:pt x="4846820" y="1169232"/>
                  <a:pt x="4841823" y="1176727"/>
                </a:cubicBezTo>
                <a:cubicBezTo>
                  <a:pt x="4844321" y="1191717"/>
                  <a:pt x="4839428" y="1210159"/>
                  <a:pt x="4849318" y="1221698"/>
                </a:cubicBezTo>
                <a:cubicBezTo>
                  <a:pt x="4857608" y="1231370"/>
                  <a:pt x="4874227" y="1227099"/>
                  <a:pt x="4886793" y="1229193"/>
                </a:cubicBezTo>
                <a:cubicBezTo>
                  <a:pt x="4998353" y="1247786"/>
                  <a:pt x="4888417" y="1226520"/>
                  <a:pt x="4976734" y="1244183"/>
                </a:cubicBezTo>
                <a:cubicBezTo>
                  <a:pt x="4979232" y="1251678"/>
                  <a:pt x="4986727" y="1259173"/>
                  <a:pt x="4984229" y="1266668"/>
                </a:cubicBezTo>
                <a:cubicBezTo>
                  <a:pt x="4977211" y="1287723"/>
                  <a:pt x="4956108" y="1291033"/>
                  <a:pt x="4939259" y="1296649"/>
                </a:cubicBezTo>
                <a:cubicBezTo>
                  <a:pt x="4946754" y="1299147"/>
                  <a:pt x="4960195" y="1296397"/>
                  <a:pt x="4961744" y="1304144"/>
                </a:cubicBezTo>
                <a:cubicBezTo>
                  <a:pt x="4967360" y="1332226"/>
                  <a:pt x="4920973" y="1347839"/>
                  <a:pt x="4909279" y="1356609"/>
                </a:cubicBezTo>
                <a:cubicBezTo>
                  <a:pt x="4900799" y="1362969"/>
                  <a:pt x="4895613" y="1373215"/>
                  <a:pt x="4886793" y="1379095"/>
                </a:cubicBezTo>
                <a:cubicBezTo>
                  <a:pt x="4880219" y="1383477"/>
                  <a:pt x="4871374" y="1383057"/>
                  <a:pt x="4864308" y="1386590"/>
                </a:cubicBezTo>
                <a:cubicBezTo>
                  <a:pt x="4798263" y="1419612"/>
                  <a:pt x="4910982" y="1384291"/>
                  <a:pt x="4781862" y="1416570"/>
                </a:cubicBezTo>
                <a:cubicBezTo>
                  <a:pt x="4774367" y="1424065"/>
                  <a:pt x="4765538" y="1430430"/>
                  <a:pt x="4759377" y="1439055"/>
                </a:cubicBezTo>
                <a:cubicBezTo>
                  <a:pt x="4752883" y="1448147"/>
                  <a:pt x="4751540" y="1460452"/>
                  <a:pt x="4744387" y="1469036"/>
                </a:cubicBezTo>
                <a:cubicBezTo>
                  <a:pt x="4738620" y="1475956"/>
                  <a:pt x="4728936" y="1478399"/>
                  <a:pt x="4721902" y="1484026"/>
                </a:cubicBezTo>
                <a:cubicBezTo>
                  <a:pt x="4716384" y="1488440"/>
                  <a:pt x="4713406" y="1496232"/>
                  <a:pt x="4706911" y="1499016"/>
                </a:cubicBezTo>
                <a:cubicBezTo>
                  <a:pt x="4695202" y="1504034"/>
                  <a:pt x="4681928" y="1504013"/>
                  <a:pt x="4669436" y="1506511"/>
                </a:cubicBezTo>
                <a:cubicBezTo>
                  <a:pt x="4659443" y="1511508"/>
                  <a:pt x="4648931" y="1515579"/>
                  <a:pt x="4639456" y="1521501"/>
                </a:cubicBezTo>
                <a:cubicBezTo>
                  <a:pt x="4596583" y="1548296"/>
                  <a:pt x="4623968" y="1537846"/>
                  <a:pt x="4586990" y="1558977"/>
                </a:cubicBezTo>
                <a:cubicBezTo>
                  <a:pt x="4577289" y="1564520"/>
                  <a:pt x="4567003" y="1568970"/>
                  <a:pt x="4557010" y="1573967"/>
                </a:cubicBezTo>
                <a:cubicBezTo>
                  <a:pt x="4574832" y="1627433"/>
                  <a:pt x="4549561" y="1562792"/>
                  <a:pt x="4586990" y="1618937"/>
                </a:cubicBezTo>
                <a:cubicBezTo>
                  <a:pt x="4591372" y="1625511"/>
                  <a:pt x="4589427" y="1635353"/>
                  <a:pt x="4594485" y="1641423"/>
                </a:cubicBezTo>
                <a:cubicBezTo>
                  <a:pt x="4602482" y="1651019"/>
                  <a:pt x="4615632" y="1655075"/>
                  <a:pt x="4624465" y="1663908"/>
                </a:cubicBezTo>
                <a:cubicBezTo>
                  <a:pt x="4630835" y="1670278"/>
                  <a:pt x="4633086" y="1680023"/>
                  <a:pt x="4639456" y="1686393"/>
                </a:cubicBezTo>
                <a:cubicBezTo>
                  <a:pt x="4658756" y="1705692"/>
                  <a:pt x="4672602" y="1703515"/>
                  <a:pt x="4699416" y="1708878"/>
                </a:cubicBezTo>
                <a:cubicBezTo>
                  <a:pt x="4706911" y="1716373"/>
                  <a:pt x="4721902" y="1720764"/>
                  <a:pt x="4721902" y="1731364"/>
                </a:cubicBezTo>
                <a:cubicBezTo>
                  <a:pt x="4721902" y="1741964"/>
                  <a:pt x="4709585" y="1750858"/>
                  <a:pt x="4699416" y="1753849"/>
                </a:cubicBezTo>
                <a:cubicBezTo>
                  <a:pt x="4665520" y="1763818"/>
                  <a:pt x="4629462" y="1763842"/>
                  <a:pt x="4594485" y="1768839"/>
                </a:cubicBezTo>
                <a:cubicBezTo>
                  <a:pt x="4589488" y="1778832"/>
                  <a:pt x="4580729" y="1787714"/>
                  <a:pt x="4579495" y="1798819"/>
                </a:cubicBezTo>
                <a:cubicBezTo>
                  <a:pt x="4577608" y="1815805"/>
                  <a:pt x="4599300" y="1848671"/>
                  <a:pt x="4579495" y="1866275"/>
                </a:cubicBezTo>
                <a:cubicBezTo>
                  <a:pt x="4562793" y="1881121"/>
                  <a:pt x="4519534" y="1896255"/>
                  <a:pt x="4519534" y="1896255"/>
                </a:cubicBezTo>
                <a:cubicBezTo>
                  <a:pt x="4517036" y="1903750"/>
                  <a:pt x="4516421" y="1912167"/>
                  <a:pt x="4512039" y="1918741"/>
                </a:cubicBezTo>
                <a:cubicBezTo>
                  <a:pt x="4488505" y="1954043"/>
                  <a:pt x="4490912" y="1926928"/>
                  <a:pt x="4474564" y="1963711"/>
                </a:cubicBezTo>
                <a:cubicBezTo>
                  <a:pt x="4468147" y="1978150"/>
                  <a:pt x="4464571" y="1993692"/>
                  <a:pt x="4459574" y="2008682"/>
                </a:cubicBezTo>
                <a:lnTo>
                  <a:pt x="4452079" y="2031167"/>
                </a:lnTo>
                <a:cubicBezTo>
                  <a:pt x="4454577" y="2066144"/>
                  <a:pt x="4453480" y="2101565"/>
                  <a:pt x="4459574" y="2136098"/>
                </a:cubicBezTo>
                <a:cubicBezTo>
                  <a:pt x="4461139" y="2144969"/>
                  <a:pt x="4466018" y="2161432"/>
                  <a:pt x="4474564" y="2158583"/>
                </a:cubicBezTo>
                <a:cubicBezTo>
                  <a:pt x="4484336" y="2155326"/>
                  <a:pt x="4479229" y="2138508"/>
                  <a:pt x="4482059" y="2128603"/>
                </a:cubicBezTo>
                <a:cubicBezTo>
                  <a:pt x="4490577" y="2098789"/>
                  <a:pt x="4485062" y="2109113"/>
                  <a:pt x="4512039" y="2091127"/>
                </a:cubicBezTo>
                <a:cubicBezTo>
                  <a:pt x="4574498" y="2093626"/>
                  <a:pt x="4637066" y="2094169"/>
                  <a:pt x="4699416" y="2098623"/>
                </a:cubicBezTo>
                <a:cubicBezTo>
                  <a:pt x="4707297" y="2099186"/>
                  <a:pt x="4716966" y="2099949"/>
                  <a:pt x="4721902" y="2106118"/>
                </a:cubicBezTo>
                <a:cubicBezTo>
                  <a:pt x="4728337" y="2114162"/>
                  <a:pt x="4726899" y="2126105"/>
                  <a:pt x="4729397" y="2136098"/>
                </a:cubicBezTo>
                <a:cubicBezTo>
                  <a:pt x="4675274" y="2154138"/>
                  <a:pt x="4739617" y="2136098"/>
                  <a:pt x="4631961" y="2136098"/>
                </a:cubicBezTo>
                <a:cubicBezTo>
                  <a:pt x="4624060" y="2136098"/>
                  <a:pt x="4616970" y="2141095"/>
                  <a:pt x="4609475" y="2143593"/>
                </a:cubicBezTo>
                <a:cubicBezTo>
                  <a:pt x="4589193" y="2157114"/>
                  <a:pt x="4580784" y="2164063"/>
                  <a:pt x="4557010" y="2173573"/>
                </a:cubicBezTo>
                <a:cubicBezTo>
                  <a:pt x="4542339" y="2179442"/>
                  <a:pt x="4526889" y="2183164"/>
                  <a:pt x="4512039" y="2188564"/>
                </a:cubicBezTo>
                <a:cubicBezTo>
                  <a:pt x="4499395" y="2193162"/>
                  <a:pt x="4487056" y="2198557"/>
                  <a:pt x="4474564" y="2203554"/>
                </a:cubicBezTo>
                <a:cubicBezTo>
                  <a:pt x="4482059" y="2208551"/>
                  <a:pt x="4497049" y="2209536"/>
                  <a:pt x="4497049" y="2218544"/>
                </a:cubicBezTo>
                <a:cubicBezTo>
                  <a:pt x="4497049" y="2228162"/>
                  <a:pt x="4458862" y="2251497"/>
                  <a:pt x="4452079" y="2256019"/>
                </a:cubicBezTo>
                <a:lnTo>
                  <a:pt x="4474564" y="2248524"/>
                </a:lnTo>
                <a:cubicBezTo>
                  <a:pt x="4497049" y="2256019"/>
                  <a:pt x="4519367" y="2264039"/>
                  <a:pt x="4542020" y="2271009"/>
                </a:cubicBezTo>
                <a:cubicBezTo>
                  <a:pt x="4551865" y="2274038"/>
                  <a:pt x="4561699" y="2278505"/>
                  <a:pt x="4572000" y="2278505"/>
                </a:cubicBezTo>
                <a:cubicBezTo>
                  <a:pt x="4586868" y="2278505"/>
                  <a:pt x="4623565" y="2266403"/>
                  <a:pt x="4639456" y="2263514"/>
                </a:cubicBezTo>
                <a:cubicBezTo>
                  <a:pt x="4656837" y="2260354"/>
                  <a:pt x="4674433" y="2258517"/>
                  <a:pt x="4691921" y="2256019"/>
                </a:cubicBezTo>
                <a:cubicBezTo>
                  <a:pt x="4699416" y="2253521"/>
                  <a:pt x="4706675" y="2250152"/>
                  <a:pt x="4714406" y="2248524"/>
                </a:cubicBezTo>
                <a:cubicBezTo>
                  <a:pt x="4754204" y="2240146"/>
                  <a:pt x="4795164" y="2237005"/>
                  <a:pt x="4834328" y="2226039"/>
                </a:cubicBezTo>
                <a:cubicBezTo>
                  <a:pt x="4858023" y="2219405"/>
                  <a:pt x="4878938" y="2205198"/>
                  <a:pt x="4901784" y="2196059"/>
                </a:cubicBezTo>
                <a:cubicBezTo>
                  <a:pt x="4916455" y="2190191"/>
                  <a:pt x="4931764" y="2186065"/>
                  <a:pt x="4946754" y="2181068"/>
                </a:cubicBezTo>
                <a:cubicBezTo>
                  <a:pt x="4964243" y="2163580"/>
                  <a:pt x="4978012" y="2141328"/>
                  <a:pt x="4999220" y="2128603"/>
                </a:cubicBezTo>
                <a:cubicBezTo>
                  <a:pt x="5061797" y="2091057"/>
                  <a:pt x="5010819" y="2117241"/>
                  <a:pt x="5089161" y="2091127"/>
                </a:cubicBezTo>
                <a:cubicBezTo>
                  <a:pt x="5109411" y="2084377"/>
                  <a:pt x="5128871" y="2075392"/>
                  <a:pt x="5149121" y="2068642"/>
                </a:cubicBezTo>
                <a:cubicBezTo>
                  <a:pt x="5257746" y="2032434"/>
                  <a:pt x="5152998" y="2069629"/>
                  <a:pt x="5239062" y="2046157"/>
                </a:cubicBezTo>
                <a:cubicBezTo>
                  <a:pt x="5254306" y="2041999"/>
                  <a:pt x="5269900" y="2038234"/>
                  <a:pt x="5284033" y="2031167"/>
                </a:cubicBezTo>
                <a:cubicBezTo>
                  <a:pt x="5319010" y="2013678"/>
                  <a:pt x="5351026" y="1988185"/>
                  <a:pt x="5388964" y="1978701"/>
                </a:cubicBezTo>
                <a:cubicBezTo>
                  <a:pt x="5445715" y="1964513"/>
                  <a:pt x="5408685" y="1972139"/>
                  <a:pt x="5501390" y="1963711"/>
                </a:cubicBezTo>
                <a:cubicBezTo>
                  <a:pt x="5535527" y="1955177"/>
                  <a:pt x="5571581" y="1936210"/>
                  <a:pt x="5523875" y="2023672"/>
                </a:cubicBezTo>
                <a:cubicBezTo>
                  <a:pt x="5517433" y="2035483"/>
                  <a:pt x="5498434" y="2032645"/>
                  <a:pt x="5486400" y="2038662"/>
                </a:cubicBezTo>
                <a:cubicBezTo>
                  <a:pt x="5473370" y="2045177"/>
                  <a:pt x="5461417" y="2053652"/>
                  <a:pt x="5448925" y="2061147"/>
                </a:cubicBezTo>
                <a:cubicBezTo>
                  <a:pt x="5408827" y="2058283"/>
                  <a:pt x="5350209" y="2044763"/>
                  <a:pt x="5306518" y="2061147"/>
                </a:cubicBezTo>
                <a:cubicBezTo>
                  <a:pt x="5298084" y="2064310"/>
                  <a:pt x="5291528" y="2071140"/>
                  <a:pt x="5284033" y="2076137"/>
                </a:cubicBezTo>
                <a:cubicBezTo>
                  <a:pt x="5279036" y="2088629"/>
                  <a:pt x="5275718" y="2101931"/>
                  <a:pt x="5269043" y="2113613"/>
                </a:cubicBezTo>
                <a:cubicBezTo>
                  <a:pt x="5265537" y="2119748"/>
                  <a:pt x="5259570" y="2124189"/>
                  <a:pt x="5254052" y="2128603"/>
                </a:cubicBezTo>
                <a:cubicBezTo>
                  <a:pt x="5233295" y="2145208"/>
                  <a:pt x="5232832" y="2143171"/>
                  <a:pt x="5209082" y="2151088"/>
                </a:cubicBezTo>
                <a:cubicBezTo>
                  <a:pt x="5201587" y="2158583"/>
                  <a:pt x="5194740" y="2166787"/>
                  <a:pt x="5186597" y="2173573"/>
                </a:cubicBezTo>
                <a:cubicBezTo>
                  <a:pt x="5169897" y="2187490"/>
                  <a:pt x="5147115" y="2197969"/>
                  <a:pt x="5126636" y="2203554"/>
                </a:cubicBezTo>
                <a:cubicBezTo>
                  <a:pt x="5111974" y="2207553"/>
                  <a:pt x="5096655" y="2208551"/>
                  <a:pt x="5081665" y="2211049"/>
                </a:cubicBezTo>
                <a:cubicBezTo>
                  <a:pt x="5062264" y="2230450"/>
                  <a:pt x="5038165" y="2251609"/>
                  <a:pt x="5029200" y="2278505"/>
                </a:cubicBezTo>
                <a:cubicBezTo>
                  <a:pt x="5024203" y="2293495"/>
                  <a:pt x="5021884" y="2309663"/>
                  <a:pt x="5014210" y="2323475"/>
                </a:cubicBezTo>
                <a:cubicBezTo>
                  <a:pt x="4962467" y="2416613"/>
                  <a:pt x="5018979" y="2270330"/>
                  <a:pt x="4976734" y="2375941"/>
                </a:cubicBezTo>
                <a:cubicBezTo>
                  <a:pt x="4964544" y="2406415"/>
                  <a:pt x="4964332" y="2424523"/>
                  <a:pt x="4946754" y="2450891"/>
                </a:cubicBezTo>
                <a:cubicBezTo>
                  <a:pt x="4942834" y="2456771"/>
                  <a:pt x="4938084" y="2462722"/>
                  <a:pt x="4931764" y="2465882"/>
                </a:cubicBezTo>
                <a:cubicBezTo>
                  <a:pt x="4922551" y="2470489"/>
                  <a:pt x="4911777" y="2470879"/>
                  <a:pt x="4901784" y="2473377"/>
                </a:cubicBezTo>
                <a:cubicBezTo>
                  <a:pt x="4869305" y="2470879"/>
                  <a:pt x="4836364" y="2471885"/>
                  <a:pt x="4804347" y="2465882"/>
                </a:cubicBezTo>
                <a:cubicBezTo>
                  <a:pt x="4723307" y="2450687"/>
                  <a:pt x="4847760" y="2442406"/>
                  <a:pt x="4751882" y="2458386"/>
                </a:cubicBezTo>
                <a:cubicBezTo>
                  <a:pt x="4717031" y="2464195"/>
                  <a:pt x="4646951" y="2473377"/>
                  <a:pt x="4646951" y="2473377"/>
                </a:cubicBezTo>
                <a:cubicBezTo>
                  <a:pt x="4630359" y="2484438"/>
                  <a:pt x="4613523" y="2493538"/>
                  <a:pt x="4601980" y="2510852"/>
                </a:cubicBezTo>
                <a:cubicBezTo>
                  <a:pt x="4597598" y="2517426"/>
                  <a:pt x="4596983" y="2525842"/>
                  <a:pt x="4594485" y="2533337"/>
                </a:cubicBezTo>
                <a:cubicBezTo>
                  <a:pt x="4596983" y="2540832"/>
                  <a:pt x="4597045" y="2549653"/>
                  <a:pt x="4601980" y="2555823"/>
                </a:cubicBezTo>
                <a:cubicBezTo>
                  <a:pt x="4607607" y="2562857"/>
                  <a:pt x="4616644" y="2566344"/>
                  <a:pt x="4624465" y="2570813"/>
                </a:cubicBezTo>
                <a:cubicBezTo>
                  <a:pt x="4634166" y="2576356"/>
                  <a:pt x="4643984" y="2581880"/>
                  <a:pt x="4654446" y="2585803"/>
                </a:cubicBezTo>
                <a:cubicBezTo>
                  <a:pt x="4664091" y="2589420"/>
                  <a:pt x="4674150" y="2592589"/>
                  <a:pt x="4684426" y="2593298"/>
                </a:cubicBezTo>
                <a:cubicBezTo>
                  <a:pt x="4746787" y="2597599"/>
                  <a:pt x="4809344" y="2598295"/>
                  <a:pt x="4871803" y="2600793"/>
                </a:cubicBezTo>
                <a:cubicBezTo>
                  <a:pt x="4879298" y="2603291"/>
                  <a:pt x="4887968" y="2603548"/>
                  <a:pt x="4894288" y="2608288"/>
                </a:cubicBezTo>
                <a:cubicBezTo>
                  <a:pt x="4908421" y="2618888"/>
                  <a:pt x="4914625" y="2641479"/>
                  <a:pt x="4931764" y="2645764"/>
                </a:cubicBezTo>
                <a:lnTo>
                  <a:pt x="4961744" y="2653259"/>
                </a:lnTo>
                <a:cubicBezTo>
                  <a:pt x="5145119" y="2616582"/>
                  <a:pt x="4954892" y="2657852"/>
                  <a:pt x="5081665" y="2623278"/>
                </a:cubicBezTo>
                <a:cubicBezTo>
                  <a:pt x="5093956" y="2619926"/>
                  <a:pt x="5106705" y="2618547"/>
                  <a:pt x="5119141" y="2615783"/>
                </a:cubicBezTo>
                <a:cubicBezTo>
                  <a:pt x="5182753" y="2601647"/>
                  <a:pt x="5110637" y="2613786"/>
                  <a:pt x="5201587" y="2600793"/>
                </a:cubicBezTo>
                <a:cubicBezTo>
                  <a:pt x="5210076" y="2601642"/>
                  <a:pt x="5276104" y="2602687"/>
                  <a:pt x="5299023" y="2615783"/>
                </a:cubicBezTo>
                <a:cubicBezTo>
                  <a:pt x="5309869" y="2621981"/>
                  <a:pt x="5320170" y="2629435"/>
                  <a:pt x="5329003" y="2638268"/>
                </a:cubicBezTo>
                <a:cubicBezTo>
                  <a:pt x="5352929" y="2662194"/>
                  <a:pt x="5367307" y="2699885"/>
                  <a:pt x="5381469" y="2728209"/>
                </a:cubicBezTo>
                <a:lnTo>
                  <a:pt x="5426439" y="2818150"/>
                </a:lnTo>
                <a:cubicBezTo>
                  <a:pt x="5431436" y="2828144"/>
                  <a:pt x="5437279" y="2837757"/>
                  <a:pt x="5441429" y="2848131"/>
                </a:cubicBezTo>
                <a:cubicBezTo>
                  <a:pt x="5446426" y="2860623"/>
                  <a:pt x="5449289" y="2874197"/>
                  <a:pt x="5456420" y="2885606"/>
                </a:cubicBezTo>
                <a:cubicBezTo>
                  <a:pt x="5462038" y="2894594"/>
                  <a:pt x="5472119" y="2899948"/>
                  <a:pt x="5478905" y="2908091"/>
                </a:cubicBezTo>
                <a:cubicBezTo>
                  <a:pt x="5484672" y="2915011"/>
                  <a:pt x="5487525" y="2924207"/>
                  <a:pt x="5493895" y="2930577"/>
                </a:cubicBezTo>
                <a:cubicBezTo>
                  <a:pt x="5523362" y="2960044"/>
                  <a:pt x="5516347" y="2947694"/>
                  <a:pt x="5546361" y="2960557"/>
                </a:cubicBezTo>
                <a:cubicBezTo>
                  <a:pt x="5567942" y="2969806"/>
                  <a:pt x="5590572" y="2985556"/>
                  <a:pt x="5613816" y="2990537"/>
                </a:cubicBezTo>
                <a:cubicBezTo>
                  <a:pt x="5635938" y="2995277"/>
                  <a:pt x="5658787" y="2995534"/>
                  <a:pt x="5681272" y="2998032"/>
                </a:cubicBezTo>
                <a:cubicBezTo>
                  <a:pt x="5688767" y="3000530"/>
                  <a:pt x="5695905" y="3004654"/>
                  <a:pt x="5703757" y="3005527"/>
                </a:cubicBezTo>
                <a:cubicBezTo>
                  <a:pt x="5741086" y="3009675"/>
                  <a:pt x="5780286" y="3001977"/>
                  <a:pt x="5816184" y="3013023"/>
                </a:cubicBezTo>
                <a:cubicBezTo>
                  <a:pt x="5824794" y="3015672"/>
                  <a:pt x="5808523" y="3030272"/>
                  <a:pt x="5801193" y="3035508"/>
                </a:cubicBezTo>
                <a:cubicBezTo>
                  <a:pt x="5790245" y="3043328"/>
                  <a:pt x="5776482" y="3046244"/>
                  <a:pt x="5763718" y="3050498"/>
                </a:cubicBezTo>
                <a:cubicBezTo>
                  <a:pt x="5746463" y="3056250"/>
                  <a:pt x="5728673" y="3060262"/>
                  <a:pt x="5711252" y="3065488"/>
                </a:cubicBezTo>
                <a:cubicBezTo>
                  <a:pt x="5703685" y="3067758"/>
                  <a:pt x="5696262" y="3070485"/>
                  <a:pt x="5688767" y="3072983"/>
                </a:cubicBezTo>
                <a:cubicBezTo>
                  <a:pt x="5678774" y="3080478"/>
                  <a:pt x="5669181" y="3088539"/>
                  <a:pt x="5658787" y="3095468"/>
                </a:cubicBezTo>
                <a:cubicBezTo>
                  <a:pt x="5646666" y="3103549"/>
                  <a:pt x="5632965" y="3109213"/>
                  <a:pt x="5621311" y="3117954"/>
                </a:cubicBezTo>
                <a:cubicBezTo>
                  <a:pt x="5612831" y="3124314"/>
                  <a:pt x="5606321" y="3132944"/>
                  <a:pt x="5598826" y="3140439"/>
                </a:cubicBezTo>
                <a:cubicBezTo>
                  <a:pt x="5589596" y="3168129"/>
                  <a:pt x="5590540" y="3189879"/>
                  <a:pt x="5538865" y="3155429"/>
                </a:cubicBezTo>
                <a:cubicBezTo>
                  <a:pt x="5532291" y="3151047"/>
                  <a:pt x="5543862" y="3140439"/>
                  <a:pt x="5546361" y="3132944"/>
                </a:cubicBezTo>
                <a:cubicBezTo>
                  <a:pt x="5543862" y="3150432"/>
                  <a:pt x="5547240" y="3169855"/>
                  <a:pt x="5538865" y="3185409"/>
                </a:cubicBezTo>
                <a:cubicBezTo>
                  <a:pt x="5528814" y="3204074"/>
                  <a:pt x="5508885" y="3215390"/>
                  <a:pt x="5493895" y="3230380"/>
                </a:cubicBezTo>
                <a:cubicBezTo>
                  <a:pt x="5462579" y="3261697"/>
                  <a:pt x="5479888" y="3246507"/>
                  <a:pt x="5441429" y="3275350"/>
                </a:cubicBezTo>
                <a:cubicBezTo>
                  <a:pt x="5436432" y="3282845"/>
                  <a:pt x="5432809" y="3291466"/>
                  <a:pt x="5426439" y="3297836"/>
                </a:cubicBezTo>
                <a:cubicBezTo>
                  <a:pt x="5404961" y="3319315"/>
                  <a:pt x="5405851" y="3308130"/>
                  <a:pt x="5381469" y="3320321"/>
                </a:cubicBezTo>
                <a:cubicBezTo>
                  <a:pt x="5329709" y="3346201"/>
                  <a:pt x="5391399" y="3327208"/>
                  <a:pt x="5329003" y="3342806"/>
                </a:cubicBezTo>
                <a:cubicBezTo>
                  <a:pt x="5311915" y="3359894"/>
                  <a:pt x="5291528" y="3374376"/>
                  <a:pt x="5291528" y="3402767"/>
                </a:cubicBezTo>
                <a:cubicBezTo>
                  <a:pt x="5291528" y="3411775"/>
                  <a:pt x="5301521" y="3417757"/>
                  <a:pt x="5306518" y="3425252"/>
                </a:cubicBezTo>
                <a:cubicBezTo>
                  <a:pt x="5314013" y="3420255"/>
                  <a:pt x="5320018" y="3410904"/>
                  <a:pt x="5329003" y="3410262"/>
                </a:cubicBezTo>
                <a:cubicBezTo>
                  <a:pt x="5475296" y="3399813"/>
                  <a:pt x="5369243" y="3431826"/>
                  <a:pt x="5433934" y="3410262"/>
                </a:cubicBezTo>
                <a:cubicBezTo>
                  <a:pt x="5446426" y="3400269"/>
                  <a:pt x="5457786" y="3388666"/>
                  <a:pt x="5471410" y="3380282"/>
                </a:cubicBezTo>
                <a:cubicBezTo>
                  <a:pt x="5511021" y="3355906"/>
                  <a:pt x="5519864" y="3354136"/>
                  <a:pt x="5553856" y="3342806"/>
                </a:cubicBezTo>
                <a:cubicBezTo>
                  <a:pt x="5556747" y="3340637"/>
                  <a:pt x="5593115" y="3308424"/>
                  <a:pt x="5606321" y="3312826"/>
                </a:cubicBezTo>
                <a:cubicBezTo>
                  <a:pt x="5616377" y="3316178"/>
                  <a:pt x="5621311" y="3327816"/>
                  <a:pt x="5628806" y="3335311"/>
                </a:cubicBezTo>
                <a:cubicBezTo>
                  <a:pt x="5646827" y="3407391"/>
                  <a:pt x="5627315" y="3382911"/>
                  <a:pt x="5673777" y="3417757"/>
                </a:cubicBezTo>
                <a:cubicBezTo>
                  <a:pt x="5676275" y="3425252"/>
                  <a:pt x="5681272" y="3432342"/>
                  <a:pt x="5681272" y="3440242"/>
                </a:cubicBezTo>
                <a:cubicBezTo>
                  <a:pt x="5681272" y="3452981"/>
                  <a:pt x="5680843" y="3467118"/>
                  <a:pt x="5673777" y="3477718"/>
                </a:cubicBezTo>
                <a:cubicBezTo>
                  <a:pt x="5669395" y="3484292"/>
                  <a:pt x="5658957" y="3483297"/>
                  <a:pt x="5651292" y="3485213"/>
                </a:cubicBezTo>
                <a:cubicBezTo>
                  <a:pt x="5638933" y="3488303"/>
                  <a:pt x="5626308" y="3490210"/>
                  <a:pt x="5613816" y="3492708"/>
                </a:cubicBezTo>
                <a:cubicBezTo>
                  <a:pt x="5606321" y="3505200"/>
                  <a:pt x="5601632" y="3519882"/>
                  <a:pt x="5591331" y="3530183"/>
                </a:cubicBezTo>
                <a:cubicBezTo>
                  <a:pt x="5562984" y="3558530"/>
                  <a:pt x="5528386" y="3558637"/>
                  <a:pt x="5508885" y="3597639"/>
                </a:cubicBezTo>
                <a:cubicBezTo>
                  <a:pt x="5487575" y="3640260"/>
                  <a:pt x="5501795" y="3619718"/>
                  <a:pt x="5463915" y="3657600"/>
                </a:cubicBezTo>
                <a:cubicBezTo>
                  <a:pt x="5461417" y="3667593"/>
                  <a:pt x="5459250" y="3677675"/>
                  <a:pt x="5456420" y="3687580"/>
                </a:cubicBezTo>
                <a:cubicBezTo>
                  <a:pt x="5434904" y="3762887"/>
                  <a:pt x="5464876" y="3646270"/>
                  <a:pt x="5441429" y="3740045"/>
                </a:cubicBezTo>
                <a:cubicBezTo>
                  <a:pt x="5451712" y="3853144"/>
                  <a:pt x="5437912" y="3788457"/>
                  <a:pt x="5463915" y="3859967"/>
                </a:cubicBezTo>
                <a:cubicBezTo>
                  <a:pt x="5469315" y="3874817"/>
                  <a:pt x="5478905" y="3904937"/>
                  <a:pt x="5478905" y="3904937"/>
                </a:cubicBezTo>
                <a:cubicBezTo>
                  <a:pt x="5495257" y="4003053"/>
                  <a:pt x="5497593" y="3995176"/>
                  <a:pt x="5471410" y="4152275"/>
                </a:cubicBezTo>
                <a:cubicBezTo>
                  <a:pt x="5469929" y="4161160"/>
                  <a:pt x="5462047" y="4136824"/>
                  <a:pt x="5456420" y="4129790"/>
                </a:cubicBezTo>
                <a:cubicBezTo>
                  <a:pt x="5452005" y="4124272"/>
                  <a:pt x="5446426" y="4119797"/>
                  <a:pt x="5441429" y="4114800"/>
                </a:cubicBezTo>
                <a:cubicBezTo>
                  <a:pt x="5443928" y="4137285"/>
                  <a:pt x="5445725" y="4159859"/>
                  <a:pt x="5448925" y="4182255"/>
                </a:cubicBezTo>
                <a:cubicBezTo>
                  <a:pt x="5453224" y="4212343"/>
                  <a:pt x="5463915" y="4272196"/>
                  <a:pt x="5463915" y="4272196"/>
                </a:cubicBezTo>
                <a:cubicBezTo>
                  <a:pt x="5496394" y="4267199"/>
                  <a:pt x="5528990" y="4262917"/>
                  <a:pt x="5561351" y="4257206"/>
                </a:cubicBezTo>
                <a:cubicBezTo>
                  <a:pt x="5571495" y="4255416"/>
                  <a:pt x="5581030" y="4249711"/>
                  <a:pt x="5591331" y="4249711"/>
                </a:cubicBezTo>
                <a:cubicBezTo>
                  <a:pt x="5601632" y="4249711"/>
                  <a:pt x="5611318" y="4254708"/>
                  <a:pt x="5621311" y="4257206"/>
                </a:cubicBezTo>
                <a:cubicBezTo>
                  <a:pt x="5626308" y="4264701"/>
                  <a:pt x="5630440" y="4272852"/>
                  <a:pt x="5636302" y="4279691"/>
                </a:cubicBezTo>
                <a:cubicBezTo>
                  <a:pt x="5645500" y="4290422"/>
                  <a:pt x="5657802" y="4298366"/>
                  <a:pt x="5666282" y="4309672"/>
                </a:cubicBezTo>
                <a:cubicBezTo>
                  <a:pt x="5672986" y="4318610"/>
                  <a:pt x="5676275" y="4329659"/>
                  <a:pt x="5681272" y="4339652"/>
                </a:cubicBezTo>
                <a:cubicBezTo>
                  <a:pt x="5674137" y="4396732"/>
                  <a:pt x="5665116" y="4436462"/>
                  <a:pt x="5681272" y="4497049"/>
                </a:cubicBezTo>
                <a:cubicBezTo>
                  <a:pt x="5686174" y="4515431"/>
                  <a:pt x="5745869" y="4519058"/>
                  <a:pt x="5748728" y="4519534"/>
                </a:cubicBezTo>
                <a:cubicBezTo>
                  <a:pt x="5768715" y="4517036"/>
                  <a:pt x="5789758" y="4518922"/>
                  <a:pt x="5808688" y="4512039"/>
                </a:cubicBezTo>
                <a:cubicBezTo>
                  <a:pt x="5818650" y="4508417"/>
                  <a:pt x="5821693" y="4494294"/>
                  <a:pt x="5831174" y="4489554"/>
                </a:cubicBezTo>
                <a:cubicBezTo>
                  <a:pt x="5842568" y="4483857"/>
                  <a:pt x="5856157" y="4484557"/>
                  <a:pt x="5868649" y="4482059"/>
                </a:cubicBezTo>
                <a:cubicBezTo>
                  <a:pt x="5892571" y="4458136"/>
                  <a:pt x="5909460" y="4432929"/>
                  <a:pt x="5958590" y="4482059"/>
                </a:cubicBezTo>
                <a:cubicBezTo>
                  <a:pt x="5971082" y="4494551"/>
                  <a:pt x="5957656" y="4518122"/>
                  <a:pt x="5951095" y="4534524"/>
                </a:cubicBezTo>
                <a:cubicBezTo>
                  <a:pt x="5947158" y="4544365"/>
                  <a:pt x="5937429" y="4551129"/>
                  <a:pt x="5928610" y="4557009"/>
                </a:cubicBezTo>
                <a:cubicBezTo>
                  <a:pt x="5916306" y="4565212"/>
                  <a:pt x="5866602" y="4571092"/>
                  <a:pt x="5861154" y="4572000"/>
                </a:cubicBezTo>
                <a:cubicBezTo>
                  <a:pt x="5836170" y="4581993"/>
                  <a:pt x="5811730" y="4593471"/>
                  <a:pt x="5786203" y="4601980"/>
                </a:cubicBezTo>
                <a:cubicBezTo>
                  <a:pt x="5769374" y="4607590"/>
                  <a:pt x="5739687" y="4616996"/>
                  <a:pt x="5726243" y="4624465"/>
                </a:cubicBezTo>
                <a:cubicBezTo>
                  <a:pt x="5715323" y="4630532"/>
                  <a:pt x="5706256" y="4639455"/>
                  <a:pt x="5696262" y="4646950"/>
                </a:cubicBezTo>
                <a:cubicBezTo>
                  <a:pt x="5694816" y="4649119"/>
                  <a:pt x="5662702" y="4684474"/>
                  <a:pt x="5688767" y="4691921"/>
                </a:cubicBezTo>
                <a:cubicBezTo>
                  <a:pt x="5703379" y="4696096"/>
                  <a:pt x="5718748" y="4686924"/>
                  <a:pt x="5733738" y="4684426"/>
                </a:cubicBezTo>
                <a:cubicBezTo>
                  <a:pt x="5801194" y="4686924"/>
                  <a:pt x="5869195" y="4683000"/>
                  <a:pt x="5936105" y="4691921"/>
                </a:cubicBezTo>
                <a:cubicBezTo>
                  <a:pt x="5965137" y="4695792"/>
                  <a:pt x="5961877" y="4729291"/>
                  <a:pt x="5951095" y="4744386"/>
                </a:cubicBezTo>
                <a:cubicBezTo>
                  <a:pt x="5929790" y="4774214"/>
                  <a:pt x="5901227" y="4769713"/>
                  <a:pt x="5868649" y="4774367"/>
                </a:cubicBezTo>
                <a:cubicBezTo>
                  <a:pt x="5858656" y="4779364"/>
                  <a:pt x="5848370" y="4783814"/>
                  <a:pt x="5838669" y="4789357"/>
                </a:cubicBezTo>
                <a:cubicBezTo>
                  <a:pt x="5830848" y="4793826"/>
                  <a:pt x="5824241" y="4800319"/>
                  <a:pt x="5816184" y="4804347"/>
                </a:cubicBezTo>
                <a:cubicBezTo>
                  <a:pt x="5809117" y="4807880"/>
                  <a:pt x="5801193" y="4809344"/>
                  <a:pt x="5793698" y="4811842"/>
                </a:cubicBezTo>
                <a:cubicBezTo>
                  <a:pt x="5708778" y="4875532"/>
                  <a:pt x="5816037" y="4797881"/>
                  <a:pt x="5733738" y="4849318"/>
                </a:cubicBezTo>
                <a:cubicBezTo>
                  <a:pt x="5723145" y="4855939"/>
                  <a:pt x="5713242" y="4863673"/>
                  <a:pt x="5703757" y="4871803"/>
                </a:cubicBezTo>
                <a:cubicBezTo>
                  <a:pt x="5695709" y="4878701"/>
                  <a:pt x="5690091" y="4888408"/>
                  <a:pt x="5681272" y="4894288"/>
                </a:cubicBezTo>
                <a:cubicBezTo>
                  <a:pt x="5674698" y="4898670"/>
                  <a:pt x="5666282" y="4899285"/>
                  <a:pt x="5658787" y="4901783"/>
                </a:cubicBezTo>
                <a:cubicBezTo>
                  <a:pt x="5648793" y="4909278"/>
                  <a:pt x="5639652" y="4918070"/>
                  <a:pt x="5628806" y="4924268"/>
                </a:cubicBezTo>
                <a:cubicBezTo>
                  <a:pt x="5621946" y="4928188"/>
                  <a:pt x="5613387" y="4928231"/>
                  <a:pt x="5606321" y="4931764"/>
                </a:cubicBezTo>
                <a:cubicBezTo>
                  <a:pt x="5597197" y="4936326"/>
                  <a:pt x="5558101" y="4965419"/>
                  <a:pt x="5553856" y="4969239"/>
                </a:cubicBezTo>
                <a:cubicBezTo>
                  <a:pt x="5538099" y="4983420"/>
                  <a:pt x="5526524" y="5002449"/>
                  <a:pt x="5508885" y="5014209"/>
                </a:cubicBezTo>
                <a:cubicBezTo>
                  <a:pt x="5490957" y="5026162"/>
                  <a:pt x="5477030" y="5033324"/>
                  <a:pt x="5463915" y="5051685"/>
                </a:cubicBezTo>
                <a:cubicBezTo>
                  <a:pt x="5418544" y="5115205"/>
                  <a:pt x="5474042" y="5056549"/>
                  <a:pt x="5433934" y="5096655"/>
                </a:cubicBezTo>
                <a:cubicBezTo>
                  <a:pt x="5415961" y="5150575"/>
                  <a:pt x="5437769" y="5083234"/>
                  <a:pt x="5418944" y="5149121"/>
                </a:cubicBezTo>
                <a:cubicBezTo>
                  <a:pt x="5416774" y="5156717"/>
                  <a:pt x="5415369" y="5164747"/>
                  <a:pt x="5411449" y="5171606"/>
                </a:cubicBezTo>
                <a:cubicBezTo>
                  <a:pt x="5405251" y="5182452"/>
                  <a:pt x="5396459" y="5191593"/>
                  <a:pt x="5388964" y="5201586"/>
                </a:cubicBezTo>
                <a:cubicBezTo>
                  <a:pt x="5386613" y="5210992"/>
                  <a:pt x="5369347" y="5248630"/>
                  <a:pt x="5396459" y="5254052"/>
                </a:cubicBezTo>
                <a:cubicBezTo>
                  <a:pt x="5405292" y="5255819"/>
                  <a:pt x="5411305" y="5243836"/>
                  <a:pt x="5418944" y="5239062"/>
                </a:cubicBezTo>
                <a:cubicBezTo>
                  <a:pt x="5431298" y="5231341"/>
                  <a:pt x="5443685" y="5223652"/>
                  <a:pt x="5456420" y="5216577"/>
                </a:cubicBezTo>
                <a:cubicBezTo>
                  <a:pt x="5514209" y="5184472"/>
                  <a:pt x="5458416" y="5215827"/>
                  <a:pt x="5516380" y="5194091"/>
                </a:cubicBezTo>
                <a:cubicBezTo>
                  <a:pt x="5587308" y="5167494"/>
                  <a:pt x="5501711" y="5188031"/>
                  <a:pt x="5583836" y="5171606"/>
                </a:cubicBezTo>
                <a:cubicBezTo>
                  <a:pt x="5593829" y="5166609"/>
                  <a:pt x="5603354" y="5160539"/>
                  <a:pt x="5613816" y="5156616"/>
                </a:cubicBezTo>
                <a:cubicBezTo>
                  <a:pt x="5623461" y="5152999"/>
                  <a:pt x="5634329" y="5153179"/>
                  <a:pt x="5643797" y="5149121"/>
                </a:cubicBezTo>
                <a:cubicBezTo>
                  <a:pt x="5711347" y="5120172"/>
                  <a:pt x="5608708" y="5145646"/>
                  <a:pt x="5703757" y="5126636"/>
                </a:cubicBezTo>
                <a:cubicBezTo>
                  <a:pt x="5701259" y="5146623"/>
                  <a:pt x="5704597" y="5168259"/>
                  <a:pt x="5696262" y="5186596"/>
                </a:cubicBezTo>
                <a:cubicBezTo>
                  <a:pt x="5688690" y="5203255"/>
                  <a:pt x="5649419" y="5214703"/>
                  <a:pt x="5636302" y="5224072"/>
                </a:cubicBezTo>
                <a:cubicBezTo>
                  <a:pt x="5627677" y="5230233"/>
                  <a:pt x="5623082" y="5241409"/>
                  <a:pt x="5613816" y="5246557"/>
                </a:cubicBezTo>
                <a:cubicBezTo>
                  <a:pt x="5512581" y="5302798"/>
                  <a:pt x="5621528" y="5219633"/>
                  <a:pt x="5531370" y="5284032"/>
                </a:cubicBezTo>
                <a:cubicBezTo>
                  <a:pt x="5525620" y="5288139"/>
                  <a:pt x="5521745" y="5294424"/>
                  <a:pt x="5516380" y="5299023"/>
                </a:cubicBezTo>
                <a:cubicBezTo>
                  <a:pt x="5504234" y="5309434"/>
                  <a:pt x="5490796" y="5318302"/>
                  <a:pt x="5478905" y="5329003"/>
                </a:cubicBezTo>
                <a:cubicBezTo>
                  <a:pt x="5465774" y="5340821"/>
                  <a:pt x="5458189" y="5360891"/>
                  <a:pt x="5441429" y="5366478"/>
                </a:cubicBezTo>
                <a:cubicBezTo>
                  <a:pt x="5409172" y="5377230"/>
                  <a:pt x="5426609" y="5372057"/>
                  <a:pt x="5388964" y="5381468"/>
                </a:cubicBezTo>
                <a:cubicBezTo>
                  <a:pt x="5350030" y="5420404"/>
                  <a:pt x="5406340" y="5365505"/>
                  <a:pt x="5343993" y="5418944"/>
                </a:cubicBezTo>
                <a:cubicBezTo>
                  <a:pt x="5313954" y="5444692"/>
                  <a:pt x="5326361" y="5439514"/>
                  <a:pt x="5299023" y="5471409"/>
                </a:cubicBezTo>
                <a:cubicBezTo>
                  <a:pt x="5292125" y="5479457"/>
                  <a:pt x="5284033" y="5486400"/>
                  <a:pt x="5276538" y="5493895"/>
                </a:cubicBezTo>
                <a:cubicBezTo>
                  <a:pt x="5248265" y="5606987"/>
                  <a:pt x="5293248" y="5436270"/>
                  <a:pt x="5254052" y="5553855"/>
                </a:cubicBezTo>
                <a:cubicBezTo>
                  <a:pt x="5242024" y="5589938"/>
                  <a:pt x="5245200" y="5614217"/>
                  <a:pt x="5224072" y="5643796"/>
                </a:cubicBezTo>
                <a:cubicBezTo>
                  <a:pt x="5181357" y="5703598"/>
                  <a:pt x="5213991" y="5611488"/>
                  <a:pt x="5156616" y="5726242"/>
                </a:cubicBezTo>
                <a:cubicBezTo>
                  <a:pt x="5098189" y="5843099"/>
                  <a:pt x="5179595" y="5683382"/>
                  <a:pt x="5126636" y="5778708"/>
                </a:cubicBezTo>
                <a:cubicBezTo>
                  <a:pt x="5118497" y="5793358"/>
                  <a:pt x="5111646" y="5808688"/>
                  <a:pt x="5104151" y="5823678"/>
                </a:cubicBezTo>
                <a:cubicBezTo>
                  <a:pt x="5099539" y="5846740"/>
                  <a:pt x="5088777" y="5875567"/>
                  <a:pt x="5104151" y="5898629"/>
                </a:cubicBezTo>
                <a:cubicBezTo>
                  <a:pt x="5108533" y="5905203"/>
                  <a:pt x="5119374" y="5903012"/>
                  <a:pt x="5126636" y="5906124"/>
                </a:cubicBezTo>
                <a:cubicBezTo>
                  <a:pt x="5136906" y="5910525"/>
                  <a:pt x="5146623" y="5916117"/>
                  <a:pt x="5156616" y="5921114"/>
                </a:cubicBezTo>
                <a:cubicBezTo>
                  <a:pt x="5171606" y="5916117"/>
                  <a:pt x="5186737" y="5911524"/>
                  <a:pt x="5201587" y="5906124"/>
                </a:cubicBezTo>
                <a:cubicBezTo>
                  <a:pt x="5223669" y="5898094"/>
                  <a:pt x="5248428" y="5887924"/>
                  <a:pt x="5269043" y="5876144"/>
                </a:cubicBezTo>
                <a:cubicBezTo>
                  <a:pt x="5276864" y="5871675"/>
                  <a:pt x="5284033" y="5866151"/>
                  <a:pt x="5291528" y="5861154"/>
                </a:cubicBezTo>
                <a:cubicBezTo>
                  <a:pt x="5301521" y="5863652"/>
                  <a:pt x="5317450" y="5859181"/>
                  <a:pt x="5321508" y="5868649"/>
                </a:cubicBezTo>
                <a:cubicBezTo>
                  <a:pt x="5327494" y="5882617"/>
                  <a:pt x="5322443" y="5900974"/>
                  <a:pt x="5314013" y="5913619"/>
                </a:cubicBezTo>
                <a:cubicBezTo>
                  <a:pt x="5303898" y="5928792"/>
                  <a:pt x="5271846" y="5937669"/>
                  <a:pt x="5254052" y="5943600"/>
                </a:cubicBezTo>
                <a:cubicBezTo>
                  <a:pt x="5246557" y="5948597"/>
                  <a:pt x="5239388" y="5954121"/>
                  <a:pt x="5231567" y="5958590"/>
                </a:cubicBezTo>
                <a:cubicBezTo>
                  <a:pt x="5147655" y="6006540"/>
                  <a:pt x="5203422" y="5929538"/>
                  <a:pt x="5194092" y="6153462"/>
                </a:cubicBezTo>
                <a:cubicBezTo>
                  <a:pt x="5186597" y="6150964"/>
                  <a:pt x="5177676" y="6151025"/>
                  <a:pt x="5171606" y="6145967"/>
                </a:cubicBezTo>
                <a:cubicBezTo>
                  <a:pt x="5147177" y="6125610"/>
                  <a:pt x="5135000" y="6086223"/>
                  <a:pt x="5104151" y="6078511"/>
                </a:cubicBezTo>
                <a:lnTo>
                  <a:pt x="5074170" y="6071016"/>
                </a:lnTo>
                <a:cubicBezTo>
                  <a:pt x="5064177" y="6073514"/>
                  <a:pt x="5053403" y="6073904"/>
                  <a:pt x="5044190" y="6078511"/>
                </a:cubicBezTo>
                <a:cubicBezTo>
                  <a:pt x="5020312" y="6090450"/>
                  <a:pt x="4994360" y="6109826"/>
                  <a:pt x="4976734" y="6130977"/>
                </a:cubicBezTo>
                <a:cubicBezTo>
                  <a:pt x="4970967" y="6137897"/>
                  <a:pt x="4967511" y="6146542"/>
                  <a:pt x="4961744" y="6153462"/>
                </a:cubicBezTo>
                <a:cubicBezTo>
                  <a:pt x="4900351" y="6227133"/>
                  <a:pt x="4975731" y="6131980"/>
                  <a:pt x="4916774" y="6190937"/>
                </a:cubicBezTo>
                <a:cubicBezTo>
                  <a:pt x="4901160" y="6206551"/>
                  <a:pt x="4882509" y="6240550"/>
                  <a:pt x="4871803" y="6258393"/>
                </a:cubicBezTo>
                <a:cubicBezTo>
                  <a:pt x="4876800" y="6273383"/>
                  <a:pt x="4874654" y="6293248"/>
                  <a:pt x="4886793" y="6303364"/>
                </a:cubicBezTo>
                <a:cubicBezTo>
                  <a:pt x="4894707" y="6309959"/>
                  <a:pt x="4906718" y="6298103"/>
                  <a:pt x="4916774" y="6295868"/>
                </a:cubicBezTo>
                <a:cubicBezTo>
                  <a:pt x="4929210" y="6293104"/>
                  <a:pt x="4941666" y="6290360"/>
                  <a:pt x="4954249" y="6288373"/>
                </a:cubicBezTo>
                <a:cubicBezTo>
                  <a:pt x="4989149" y="6282863"/>
                  <a:pt x="5059180" y="6273383"/>
                  <a:pt x="5059180" y="6273383"/>
                </a:cubicBezTo>
                <a:lnTo>
                  <a:pt x="5134131" y="6235908"/>
                </a:lnTo>
                <a:cubicBezTo>
                  <a:pt x="5144124" y="6230911"/>
                  <a:pt x="5153511" y="6224451"/>
                  <a:pt x="5164111" y="6220918"/>
                </a:cubicBezTo>
                <a:cubicBezTo>
                  <a:pt x="5171606" y="6218420"/>
                  <a:pt x="5179199" y="6216197"/>
                  <a:pt x="5186597" y="6213423"/>
                </a:cubicBezTo>
                <a:cubicBezTo>
                  <a:pt x="5199194" y="6208699"/>
                  <a:pt x="5211185" y="6202298"/>
                  <a:pt x="5224072" y="6198432"/>
                </a:cubicBezTo>
                <a:cubicBezTo>
                  <a:pt x="5236274" y="6194771"/>
                  <a:pt x="5249055" y="6193435"/>
                  <a:pt x="5261547" y="6190937"/>
                </a:cubicBezTo>
                <a:cubicBezTo>
                  <a:pt x="5269042" y="6200931"/>
                  <a:pt x="5282995" y="6208469"/>
                  <a:pt x="5284033" y="6220918"/>
                </a:cubicBezTo>
                <a:cubicBezTo>
                  <a:pt x="5285744" y="6241449"/>
                  <a:pt x="5280471" y="6263736"/>
                  <a:pt x="5269043" y="6280878"/>
                </a:cubicBezTo>
                <a:cubicBezTo>
                  <a:pt x="5263329" y="6289449"/>
                  <a:pt x="5249197" y="6286530"/>
                  <a:pt x="5239062" y="6288373"/>
                </a:cubicBezTo>
                <a:cubicBezTo>
                  <a:pt x="5184983" y="6298205"/>
                  <a:pt x="5177540" y="6295021"/>
                  <a:pt x="5119141" y="6303364"/>
                </a:cubicBezTo>
                <a:cubicBezTo>
                  <a:pt x="5106530" y="6305166"/>
                  <a:pt x="5094157" y="6308361"/>
                  <a:pt x="5081665" y="6310859"/>
                </a:cubicBezTo>
                <a:cubicBezTo>
                  <a:pt x="5074170" y="6315856"/>
                  <a:pt x="5063649" y="6318028"/>
                  <a:pt x="5059180" y="6325849"/>
                </a:cubicBezTo>
                <a:cubicBezTo>
                  <a:pt x="5052860" y="6336910"/>
                  <a:pt x="5053575" y="6350726"/>
                  <a:pt x="5051685" y="6363324"/>
                </a:cubicBezTo>
                <a:cubicBezTo>
                  <a:pt x="5046077" y="6400713"/>
                  <a:pt x="5048080" y="6439698"/>
                  <a:pt x="5036695" y="6475750"/>
                </a:cubicBezTo>
                <a:cubicBezTo>
                  <a:pt x="5032439" y="6489227"/>
                  <a:pt x="5017917" y="6497114"/>
                  <a:pt x="5006715" y="6505731"/>
                </a:cubicBezTo>
                <a:cubicBezTo>
                  <a:pt x="4985295" y="6522208"/>
                  <a:pt x="4939259" y="6550701"/>
                  <a:pt x="4939259" y="6550701"/>
                </a:cubicBezTo>
                <a:cubicBezTo>
                  <a:pt x="4931764" y="6548203"/>
                  <a:pt x="4923840" y="6546739"/>
                  <a:pt x="4916774" y="6543206"/>
                </a:cubicBezTo>
                <a:cubicBezTo>
                  <a:pt x="4908717" y="6539178"/>
                  <a:pt x="4902345" y="6524188"/>
                  <a:pt x="4894288" y="6528216"/>
                </a:cubicBezTo>
                <a:cubicBezTo>
                  <a:pt x="4881258" y="6534731"/>
                  <a:pt x="4877831" y="6552429"/>
                  <a:pt x="4871803" y="6565691"/>
                </a:cubicBezTo>
                <a:cubicBezTo>
                  <a:pt x="4865264" y="6580076"/>
                  <a:pt x="4860645" y="6595333"/>
                  <a:pt x="4856813" y="6610662"/>
                </a:cubicBezTo>
                <a:cubicBezTo>
                  <a:pt x="4854315" y="6620655"/>
                  <a:pt x="4855305" y="6632260"/>
                  <a:pt x="4849318" y="6640642"/>
                </a:cubicBezTo>
                <a:cubicBezTo>
                  <a:pt x="4842057" y="6650807"/>
                  <a:pt x="4829503" y="6655866"/>
                  <a:pt x="4819338" y="6663127"/>
                </a:cubicBezTo>
                <a:cubicBezTo>
                  <a:pt x="4789315" y="6684572"/>
                  <a:pt x="4801354" y="6677218"/>
                  <a:pt x="4759377" y="6685613"/>
                </a:cubicBezTo>
                <a:cubicBezTo>
                  <a:pt x="4749384" y="6693108"/>
                  <a:pt x="4740243" y="6701900"/>
                  <a:pt x="4729397" y="6708098"/>
                </a:cubicBezTo>
                <a:cubicBezTo>
                  <a:pt x="4686374" y="6732682"/>
                  <a:pt x="4727157" y="6694974"/>
                  <a:pt x="4684426" y="6730583"/>
                </a:cubicBezTo>
                <a:cubicBezTo>
                  <a:pt x="4676283" y="6737369"/>
                  <a:pt x="4670084" y="6746282"/>
                  <a:pt x="4661941" y="6753068"/>
                </a:cubicBezTo>
                <a:cubicBezTo>
                  <a:pt x="4655021" y="6758835"/>
                  <a:pt x="4646490" y="6762432"/>
                  <a:pt x="4639456" y="6768059"/>
                </a:cubicBezTo>
                <a:cubicBezTo>
                  <a:pt x="4633938" y="6772473"/>
                  <a:pt x="4630786" y="6779889"/>
                  <a:pt x="4624465" y="6783049"/>
                </a:cubicBezTo>
                <a:cubicBezTo>
                  <a:pt x="4615252" y="6787656"/>
                  <a:pt x="4604478" y="6788046"/>
                  <a:pt x="4594485" y="6790544"/>
                </a:cubicBezTo>
                <a:cubicBezTo>
                  <a:pt x="4572606" y="6803671"/>
                  <a:pt x="4554711" y="6813600"/>
                  <a:pt x="4534525" y="6828019"/>
                </a:cubicBezTo>
                <a:cubicBezTo>
                  <a:pt x="4524360" y="6835280"/>
                  <a:pt x="4514778" y="6843341"/>
                  <a:pt x="4504544" y="6850505"/>
                </a:cubicBezTo>
                <a:cubicBezTo>
                  <a:pt x="4489785" y="6860836"/>
                  <a:pt x="4470384" y="6866073"/>
                  <a:pt x="4459574" y="6880485"/>
                </a:cubicBezTo>
                <a:cubicBezTo>
                  <a:pt x="4452079" y="6890478"/>
                  <a:pt x="4446573" y="6902335"/>
                  <a:pt x="4437088" y="6910465"/>
                </a:cubicBezTo>
                <a:cubicBezTo>
                  <a:pt x="4428605" y="6917736"/>
                  <a:pt x="4416809" y="6919912"/>
                  <a:pt x="4407108" y="6925455"/>
                </a:cubicBezTo>
                <a:cubicBezTo>
                  <a:pt x="4387331" y="6936756"/>
                  <a:pt x="4388777" y="6936291"/>
                  <a:pt x="4377128" y="6947941"/>
                </a:cubicBezTo>
                <a:lnTo>
                  <a:pt x="7495" y="6887980"/>
                </a:lnTo>
                <a:cubicBezTo>
                  <a:pt x="4997" y="4591987"/>
                  <a:pt x="2498" y="2295993"/>
                  <a:pt x="0" y="0"/>
                </a:cubicBezTo>
                <a:lnTo>
                  <a:pt x="4871803" y="37475"/>
                </a:lnTo>
                <a:close/>
              </a:path>
            </a:pathLst>
          </a:custGeom>
          <a:solidFill>
            <a:srgbClr val="1A315E"/>
          </a:solidFill>
          <a:ln>
            <a:solidFill>
              <a:srgbClr val="1A31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C247A7-E7FE-AA37-F7FD-A751B4976E49}"/>
              </a:ext>
            </a:extLst>
          </p:cNvPr>
          <p:cNvSpPr txBox="1"/>
          <p:nvPr/>
        </p:nvSpPr>
        <p:spPr>
          <a:xfrm>
            <a:off x="643468" y="643467"/>
            <a:ext cx="4620584" cy="4567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Premio powers Irish wholesalers and distributors to sell smarter and faster.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13ECCB-54ED-BBAF-04BD-634D440CAFA3}"/>
              </a:ext>
            </a:extLst>
          </p:cNvPr>
          <p:cNvSpPr txBox="1"/>
          <p:nvPr/>
        </p:nvSpPr>
        <p:spPr>
          <a:xfrm>
            <a:off x="239843" y="6099460"/>
            <a:ext cx="11842229" cy="775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b="0" i="0" u="none" strike="noStrike" kern="1200" dirty="0">
                <a:solidFill>
                  <a:schemeClr val="bg1"/>
                </a:solidFill>
                <a:effectLst/>
                <a:latin typeface="THICCCBO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www.premio.ie</a:t>
            </a:r>
            <a:r>
              <a:rPr lang="en-US" b="0" i="0" u="none" strike="noStrike" kern="1200" dirty="0">
                <a:solidFill>
                  <a:schemeClr val="bg1"/>
                </a:solidFill>
                <a:effectLst/>
                <a:latin typeface="THICCCBOI"/>
              </a:rPr>
              <a:t>	</a:t>
            </a:r>
            <a:r>
              <a:rPr lang="en-US" b="0" i="0" u="none" strike="noStrike" kern="1200" dirty="0">
                <a:solidFill>
                  <a:schemeClr val="tx1"/>
                </a:solidFill>
                <a:effectLst/>
                <a:latin typeface="THICCCBOI"/>
              </a:rPr>
              <a:t>										</a:t>
            </a:r>
            <a:r>
              <a:rPr lang="en-US" b="0" i="0" kern="1200" dirty="0">
                <a:solidFill>
                  <a:schemeClr val="tx1"/>
                </a:solidFill>
                <a:effectLst/>
                <a:latin typeface="THICCCBOI"/>
              </a:rPr>
              <a:t>​</a:t>
            </a:r>
            <a:endParaRPr lang="en-US" kern="1200" dirty="0">
              <a:solidFill>
                <a:schemeClr val="tx1"/>
              </a:solidFill>
              <a:latin typeface="THICCCBO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A2FB06-A71F-C80E-6326-7FC32C430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253" y="1779513"/>
            <a:ext cx="4942280" cy="3298974"/>
          </a:xfrm>
          <a:prstGeom prst="rect">
            <a:avLst/>
          </a:prstGeom>
        </p:spPr>
      </p:pic>
      <p:pic>
        <p:nvPicPr>
          <p:cNvPr id="2050" name="Picture 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B2729216-4D68-4BF3-1F9E-A33D8CAE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58" y="685364"/>
            <a:ext cx="1243792" cy="29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933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72EF7F-D305-DC15-953F-B44CC085137B}"/>
              </a:ext>
            </a:extLst>
          </p:cNvPr>
          <p:cNvSpPr txBox="1"/>
          <p:nvPr/>
        </p:nvSpPr>
        <p:spPr>
          <a:xfrm>
            <a:off x="3048625" y="3244334"/>
            <a:ext cx="6097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F1823-FC14-A101-A558-B6598193A0C3}"/>
              </a:ext>
            </a:extLst>
          </p:cNvPr>
          <p:cNvSpPr txBox="1"/>
          <p:nvPr/>
        </p:nvSpPr>
        <p:spPr>
          <a:xfrm>
            <a:off x="3627932" y="2644169"/>
            <a:ext cx="49361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7200" b="1" i="0" u="none" strike="noStrike" dirty="0">
                <a:solidFill>
                  <a:srgbClr val="FFFFFF"/>
                </a:solidFill>
                <a:effectLst/>
                <a:latin typeface="THICCCBOI"/>
              </a:rPr>
              <a:t>THANK YOU</a:t>
            </a:r>
            <a:r>
              <a:rPr lang="en-IE" sz="7200" b="0" i="0" dirty="0">
                <a:solidFill>
                  <a:srgbClr val="000000"/>
                </a:solidFill>
                <a:effectLst/>
                <a:latin typeface="THICCCBOI"/>
              </a:rPr>
              <a:t>​</a:t>
            </a:r>
            <a:endParaRPr lang="en-IE" sz="7200" dirty="0"/>
          </a:p>
        </p:txBody>
      </p:sp>
      <p:pic>
        <p:nvPicPr>
          <p:cNvPr id="8" name="Picture 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3D712372-CAE9-7F49-C217-420F0F9E1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58" y="685364"/>
            <a:ext cx="1243792" cy="29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F13FEE-E22E-ECBF-B14E-17492908E276}"/>
              </a:ext>
            </a:extLst>
          </p:cNvPr>
          <p:cNvSpPr txBox="1"/>
          <p:nvPr/>
        </p:nvSpPr>
        <p:spPr>
          <a:xfrm>
            <a:off x="9666782" y="685364"/>
            <a:ext cx="6097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800" b="0" i="0" u="none" strike="noStrike" dirty="0">
                <a:solidFill>
                  <a:srgbClr val="FFFFFF"/>
                </a:solidFill>
                <a:effectLst/>
                <a:latin typeface="Aptos Display" panose="020B0004020202020204" pitchFamily="34" charset="0"/>
              </a:rPr>
              <a:t>www.premio.ie</a:t>
            </a:r>
            <a:r>
              <a:rPr lang="en-IE" sz="1800" b="0" i="0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​</a:t>
            </a:r>
            <a:endParaRPr lang="en-IE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F7707C-51E8-B368-8A2E-944098C9DED9}"/>
              </a:ext>
            </a:extLst>
          </p:cNvPr>
          <p:cNvGrpSpPr/>
          <p:nvPr/>
        </p:nvGrpSpPr>
        <p:grpSpPr>
          <a:xfrm>
            <a:off x="0" y="5987970"/>
            <a:ext cx="11881022" cy="369332"/>
            <a:chOff x="233680" y="5941126"/>
            <a:chExt cx="11881022" cy="369332"/>
          </a:xfrm>
        </p:grpSpPr>
        <p:sp>
          <p:nvSpPr>
            <p:cNvPr id="12" name="TextBox 39">
              <a:extLst>
                <a:ext uri="{FF2B5EF4-FFF2-40B4-BE49-F238E27FC236}">
                  <a16:creationId xmlns:a16="http://schemas.microsoft.com/office/drawing/2014/main" id="{CD180FC5-D097-55E5-7781-705F5696E6A6}"/>
                </a:ext>
              </a:extLst>
            </p:cNvPr>
            <p:cNvSpPr txBox="1"/>
            <p:nvPr/>
          </p:nvSpPr>
          <p:spPr>
            <a:xfrm>
              <a:off x="233680" y="5941126"/>
              <a:ext cx="39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IE" b="1" dirty="0">
                  <a:solidFill>
                    <a:schemeClr val="bg1"/>
                  </a:solidFill>
                  <a:latin typeface="THICCCBOI" pitchFamily="2" charset="0"/>
                </a:rPr>
                <a:t>Contact us:</a:t>
              </a:r>
            </a:p>
          </p:txBody>
        </p:sp>
        <p:sp>
          <p:nvSpPr>
            <p:cNvPr id="13" name="TextBox 40">
              <a:extLst>
                <a:ext uri="{FF2B5EF4-FFF2-40B4-BE49-F238E27FC236}">
                  <a16:creationId xmlns:a16="http://schemas.microsoft.com/office/drawing/2014/main" id="{6BFD5734-38AF-B9F0-7F1F-31098C63E991}"/>
                </a:ext>
              </a:extLst>
            </p:cNvPr>
            <p:cNvSpPr txBox="1"/>
            <p:nvPr/>
          </p:nvSpPr>
          <p:spPr>
            <a:xfrm>
              <a:off x="3959400" y="5941126"/>
              <a:ext cx="427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IE" b="1" dirty="0">
                  <a:solidFill>
                    <a:schemeClr val="bg1"/>
                  </a:solidFill>
                  <a:latin typeface="THICCCBOI" pitchFamily="2" charset="0"/>
                </a:rPr>
                <a:t>info@premio.ie</a:t>
              </a:r>
            </a:p>
          </p:txBody>
        </p:sp>
        <p:sp>
          <p:nvSpPr>
            <p:cNvPr id="14" name="TextBox 41">
              <a:extLst>
                <a:ext uri="{FF2B5EF4-FFF2-40B4-BE49-F238E27FC236}">
                  <a16:creationId xmlns:a16="http://schemas.microsoft.com/office/drawing/2014/main" id="{58BC05BD-DC4E-ADAF-A5EC-75F351C1A714}"/>
                </a:ext>
              </a:extLst>
            </p:cNvPr>
            <p:cNvSpPr txBox="1"/>
            <p:nvPr/>
          </p:nvSpPr>
          <p:spPr>
            <a:xfrm>
              <a:off x="8154702" y="5941126"/>
              <a:ext cx="39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IE" b="1" dirty="0">
                  <a:solidFill>
                    <a:schemeClr val="bg1"/>
                  </a:solidFill>
                  <a:latin typeface="THICCCBOI" pitchFamily="2" charset="0"/>
                </a:rPr>
                <a:t>+353 (0)21 245 5022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8134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BC553EE4-7007-1265-00A9-A90BE5D3B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58" y="685364"/>
            <a:ext cx="1243792" cy="29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B357AB-B764-2886-F920-77C9BE29519C}"/>
              </a:ext>
            </a:extLst>
          </p:cNvPr>
          <p:cNvSpPr txBox="1"/>
          <p:nvPr/>
        </p:nvSpPr>
        <p:spPr>
          <a:xfrm>
            <a:off x="9666782" y="685364"/>
            <a:ext cx="6097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800" b="0" i="0" u="none" strike="noStrike" dirty="0">
                <a:solidFill>
                  <a:srgbClr val="FFFFFF"/>
                </a:solidFill>
                <a:effectLst/>
                <a:latin typeface="Aptos Display" panose="020B0004020202020204" pitchFamily="34" charset="0"/>
              </a:rPr>
              <a:t>www.premio.ie</a:t>
            </a:r>
            <a:r>
              <a:rPr lang="en-IE" sz="1800" b="0" i="0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​</a:t>
            </a:r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9D7DCA-2591-5FFB-4FA1-C5D47C32BA68}"/>
              </a:ext>
            </a:extLst>
          </p:cNvPr>
          <p:cNvSpPr txBox="1"/>
          <p:nvPr/>
        </p:nvSpPr>
        <p:spPr>
          <a:xfrm>
            <a:off x="882546" y="1782793"/>
            <a:ext cx="7881078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000" b="1" i="0" u="none" strike="noStrike" dirty="0">
                <a:solidFill>
                  <a:srgbClr val="FFFFFF"/>
                </a:solidFill>
                <a:effectLst/>
                <a:latin typeface="THICCCBOI"/>
              </a:rPr>
              <a:t>Changing B2B Landscape:</a:t>
            </a:r>
          </a:p>
          <a:p>
            <a:endParaRPr lang="en-GB" sz="3000" b="1" i="0" u="none" strike="noStrike" dirty="0">
              <a:solidFill>
                <a:srgbClr val="FFFFFF"/>
              </a:solidFill>
              <a:effectLst/>
              <a:latin typeface="THICCCBOI"/>
            </a:endParaRPr>
          </a:p>
          <a:p>
            <a:pPr fontAlgn="base"/>
            <a:r>
              <a:rPr lang="en-GB" dirty="0">
                <a:solidFill>
                  <a:schemeClr val="bg1"/>
                </a:solidFill>
                <a:latin typeface="THICCCBOI"/>
              </a:rPr>
              <a:t>Digital transformation is accelerating in wholesale and distribution. </a:t>
            </a:r>
          </a:p>
          <a:p>
            <a:pPr fontAlgn="base"/>
            <a:br>
              <a:rPr lang="en-GB" dirty="0">
                <a:solidFill>
                  <a:schemeClr val="bg1"/>
                </a:solidFill>
                <a:latin typeface="THICCCBOI"/>
              </a:rPr>
            </a:br>
            <a:endParaRPr lang="en-GB" dirty="0">
              <a:solidFill>
                <a:schemeClr val="bg1"/>
              </a:solidFill>
              <a:latin typeface="THICCCBOI"/>
            </a:endParaRPr>
          </a:p>
          <a:p>
            <a:pPr fontAlgn="base"/>
            <a:r>
              <a:rPr lang="en-GB" dirty="0">
                <a:solidFill>
                  <a:schemeClr val="bg1"/>
                </a:solidFill>
                <a:latin typeface="THICCCBOI"/>
              </a:rPr>
              <a:t>•Customers expect faster, self-service ordering anytime, anywhere. </a:t>
            </a:r>
          </a:p>
          <a:p>
            <a:pPr fontAlgn="base"/>
            <a:br>
              <a:rPr lang="en-GB" dirty="0">
                <a:solidFill>
                  <a:schemeClr val="bg1"/>
                </a:solidFill>
                <a:latin typeface="THICCCBOI"/>
              </a:rPr>
            </a:br>
            <a:endParaRPr lang="en-GB" dirty="0">
              <a:solidFill>
                <a:schemeClr val="bg1"/>
              </a:solidFill>
              <a:latin typeface="THICCCBOI"/>
            </a:endParaRPr>
          </a:p>
          <a:p>
            <a:pPr fontAlgn="base"/>
            <a:r>
              <a:rPr lang="en-GB" dirty="0">
                <a:solidFill>
                  <a:schemeClr val="bg1"/>
                </a:solidFill>
                <a:latin typeface="THICCCBOI"/>
              </a:rPr>
              <a:t>•Traditional processes create bottlenecks. </a:t>
            </a:r>
          </a:p>
          <a:p>
            <a:pPr fontAlgn="base"/>
            <a:br>
              <a:rPr lang="en-GB" dirty="0">
                <a:solidFill>
                  <a:schemeClr val="bg1"/>
                </a:solidFill>
                <a:latin typeface="THICCCBOI"/>
              </a:rPr>
            </a:br>
            <a:endParaRPr lang="en-GB" dirty="0">
              <a:solidFill>
                <a:schemeClr val="bg1"/>
              </a:solidFill>
              <a:latin typeface="THICCCBOI"/>
            </a:endParaRPr>
          </a:p>
          <a:p>
            <a:pPr fontAlgn="base"/>
            <a:r>
              <a:rPr lang="en-GB" dirty="0">
                <a:solidFill>
                  <a:schemeClr val="bg1"/>
                </a:solidFill>
                <a:latin typeface="THICCCBOI"/>
              </a:rPr>
              <a:t>•Younger buyers prefer digital and self-service purchasing. </a:t>
            </a:r>
          </a:p>
          <a:p>
            <a:br>
              <a:rPr lang="en-GB" dirty="0"/>
            </a:br>
            <a:endParaRPr lang="en-IE" dirty="0">
              <a:solidFill>
                <a:schemeClr val="bg1"/>
              </a:solidFill>
              <a:latin typeface="THICCCBOI"/>
            </a:endParaRPr>
          </a:p>
        </p:txBody>
      </p:sp>
    </p:spTree>
    <p:extLst>
      <p:ext uri="{BB962C8B-B14F-4D97-AF65-F5344CB8AC3E}">
        <p14:creationId xmlns:p14="http://schemas.microsoft.com/office/powerpoint/2010/main" val="507714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81738C-8174-AFE6-AD1A-2F79D01DB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55E4F29D-120C-7B98-5B7A-E4F640D76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58" y="685364"/>
            <a:ext cx="1243792" cy="29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BFE506-4ED3-8A30-3F4F-54BBCDD14409}"/>
              </a:ext>
            </a:extLst>
          </p:cNvPr>
          <p:cNvSpPr txBox="1"/>
          <p:nvPr/>
        </p:nvSpPr>
        <p:spPr>
          <a:xfrm>
            <a:off x="9666782" y="685364"/>
            <a:ext cx="6097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800" b="0" i="0" u="none" strike="noStrike">
                <a:solidFill>
                  <a:srgbClr val="FFFFFF"/>
                </a:solidFill>
                <a:effectLst/>
                <a:latin typeface="Aptos Display" panose="020B0004020202020204" pitchFamily="34" charset="0"/>
              </a:rPr>
              <a:t>www.premio.ie</a:t>
            </a:r>
            <a:r>
              <a:rPr lang="en-IE" sz="1800" b="0" i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​</a:t>
            </a:r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64D210-1029-BFED-575E-7ACD6FEBE871}"/>
              </a:ext>
            </a:extLst>
          </p:cNvPr>
          <p:cNvSpPr txBox="1"/>
          <p:nvPr/>
        </p:nvSpPr>
        <p:spPr>
          <a:xfrm>
            <a:off x="882545" y="1782793"/>
            <a:ext cx="68740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000" b="1" dirty="0">
                <a:solidFill>
                  <a:srgbClr val="FFFFFF"/>
                </a:solidFill>
                <a:latin typeface="THICCCBOI"/>
              </a:rPr>
              <a:t>Introducing Premio</a:t>
            </a:r>
            <a:r>
              <a:rPr lang="en-GB" sz="3000" b="1" i="0" u="none" strike="noStrike" dirty="0">
                <a:solidFill>
                  <a:srgbClr val="FFFFFF"/>
                </a:solidFill>
                <a:effectLst/>
                <a:latin typeface="THICCCBOI"/>
              </a:rPr>
              <a:t>: Built for Wholesalers by Wholesalers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67935C-2735-27A1-267D-217DF1AA16AD}"/>
              </a:ext>
            </a:extLst>
          </p:cNvPr>
          <p:cNvSpPr txBox="1"/>
          <p:nvPr/>
        </p:nvSpPr>
        <p:spPr>
          <a:xfrm>
            <a:off x="838819" y="3070273"/>
            <a:ext cx="65394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THICCCBOI"/>
              </a:rPr>
              <a:t>Built by a wholesaler </a:t>
            </a:r>
            <a:r>
              <a:rPr lang="en-GB" dirty="0">
                <a:solidFill>
                  <a:schemeClr val="bg1"/>
                </a:solidFill>
                <a:latin typeface="THICCCBOI"/>
              </a:rPr>
              <a:t>who couldn’t find a B2B eCommerce solution that fitted their workflow.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bg1"/>
              </a:solidFill>
              <a:latin typeface="THICCCBO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THICCCBOI"/>
              </a:rPr>
              <a:t>Founded for real B2B needs</a:t>
            </a:r>
            <a:r>
              <a:rPr lang="en-GB" dirty="0">
                <a:solidFill>
                  <a:schemeClr val="bg1"/>
                </a:solidFill>
                <a:latin typeface="THICCCBOI"/>
              </a:rPr>
              <a:t>: pricing, promotions, catalogues,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bg1"/>
              </a:solidFill>
              <a:latin typeface="THICCCBO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THICCCBOI"/>
              </a:rPr>
              <a:t>Who uses Premio</a:t>
            </a:r>
            <a:r>
              <a:rPr lang="en-GB" dirty="0">
                <a:solidFill>
                  <a:schemeClr val="bg1"/>
                </a:solidFill>
                <a:latin typeface="THICCCBOI"/>
              </a:rPr>
              <a:t>: SME wholesalers, typically €5M–€50M turnover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bg1"/>
              </a:solidFill>
              <a:latin typeface="THICCCBO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THICCCBOI"/>
              </a:rPr>
              <a:t>Scale: </a:t>
            </a:r>
            <a:r>
              <a:rPr lang="en-GB" dirty="0">
                <a:solidFill>
                  <a:schemeClr val="bg1"/>
                </a:solidFill>
                <a:latin typeface="THICCCBOI"/>
              </a:rPr>
              <a:t>Hundreds of trade customers, thousands of products/SKUs</a:t>
            </a:r>
            <a:endParaRPr lang="en-IE" dirty="0">
              <a:solidFill>
                <a:schemeClr val="bg1"/>
              </a:solidFill>
              <a:latin typeface="THICCCBOI"/>
            </a:endParaRPr>
          </a:p>
        </p:txBody>
      </p:sp>
      <p:pic>
        <p:nvPicPr>
          <p:cNvPr id="3075" name="Picture 3" descr="A person in a warehouse using a computer&#10;&#10;AI-generated content may be incorrect.">
            <a:extLst>
              <a:ext uri="{FF2B5EF4-FFF2-40B4-BE49-F238E27FC236}">
                <a16:creationId xmlns:a16="http://schemas.microsoft.com/office/drawing/2014/main" id="{5A96DBD3-8DAA-8A92-9B1D-9611FF098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35" y="-10406"/>
            <a:ext cx="4089365" cy="686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796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11DD88-98BF-6F5A-17C7-C87957896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CFDBBDD3-44CD-22FE-4DDF-D923015E6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58" y="685364"/>
            <a:ext cx="1243792" cy="29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97E0B9-C9B4-9373-426B-4DEBC763D55A}"/>
              </a:ext>
            </a:extLst>
          </p:cNvPr>
          <p:cNvSpPr txBox="1"/>
          <p:nvPr/>
        </p:nvSpPr>
        <p:spPr>
          <a:xfrm>
            <a:off x="9666782" y="685364"/>
            <a:ext cx="6097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800" b="0" i="0" u="none" strike="noStrike" dirty="0">
                <a:solidFill>
                  <a:srgbClr val="FFFFFF"/>
                </a:solidFill>
                <a:effectLst/>
                <a:latin typeface="Aptos Display" panose="020B0004020202020204" pitchFamily="34" charset="0"/>
              </a:rPr>
              <a:t>www.premio.ie</a:t>
            </a:r>
            <a:r>
              <a:rPr lang="en-IE" sz="1800" b="0" i="0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​</a:t>
            </a:r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339F22-CC71-110B-25A7-CFE499216A36}"/>
              </a:ext>
            </a:extLst>
          </p:cNvPr>
          <p:cNvSpPr txBox="1"/>
          <p:nvPr/>
        </p:nvSpPr>
        <p:spPr>
          <a:xfrm>
            <a:off x="882546" y="1782793"/>
            <a:ext cx="7881078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000" b="1" i="0" u="none" strike="noStrike" dirty="0">
                <a:solidFill>
                  <a:srgbClr val="FFFFFF"/>
                </a:solidFill>
                <a:effectLst/>
                <a:latin typeface="THICCCBOI"/>
              </a:rPr>
              <a:t>Why Premio Works:</a:t>
            </a:r>
          </a:p>
          <a:p>
            <a:endParaRPr lang="en-GB" sz="3000" b="1" i="0" u="none" strike="noStrike" dirty="0">
              <a:solidFill>
                <a:srgbClr val="FFFFFF"/>
              </a:solidFill>
              <a:effectLst/>
              <a:latin typeface="THICCCBO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THICCCBOI"/>
              </a:rPr>
              <a:t>Intuitive platform</a:t>
            </a:r>
            <a:r>
              <a:rPr lang="en-GB" dirty="0">
                <a:solidFill>
                  <a:schemeClr val="bg1"/>
                </a:solidFill>
                <a:latin typeface="THICCCBOI"/>
              </a:rPr>
              <a:t>: B2C-type user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bg1"/>
              </a:solidFill>
              <a:latin typeface="THICCCBO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THICCCBOI"/>
              </a:rPr>
              <a:t>Convenience: </a:t>
            </a:r>
            <a:r>
              <a:rPr lang="en-GB" dirty="0">
                <a:solidFill>
                  <a:schemeClr val="bg1"/>
                </a:solidFill>
                <a:latin typeface="THICCCBOI"/>
              </a:rPr>
              <a:t>Always open, 24/7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bg1"/>
              </a:solidFill>
              <a:latin typeface="THICCCBO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THICCCBOI"/>
              </a:rPr>
              <a:t>Speed:</a:t>
            </a:r>
            <a:r>
              <a:rPr lang="en-GB" dirty="0">
                <a:solidFill>
                  <a:schemeClr val="bg1"/>
                </a:solidFill>
                <a:latin typeface="THICCCBOI"/>
              </a:rPr>
              <a:t> Order, bulk order, or reorder in seconds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bg1"/>
              </a:solidFill>
              <a:latin typeface="THICCCBO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THICCCBOI"/>
              </a:rPr>
              <a:t>Customer account specific: </a:t>
            </a:r>
            <a:r>
              <a:rPr lang="en-GB" dirty="0">
                <a:solidFill>
                  <a:schemeClr val="bg1"/>
                </a:solidFill>
                <a:latin typeface="THICCCBOI"/>
              </a:rPr>
              <a:t>Tailored products and pricing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bg1"/>
              </a:solidFill>
              <a:latin typeface="THICCCBO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THICCCBOI"/>
              </a:rPr>
              <a:t>Non-account users: </a:t>
            </a:r>
            <a:r>
              <a:rPr lang="en-GB" dirty="0">
                <a:solidFill>
                  <a:schemeClr val="bg1"/>
                </a:solidFill>
                <a:latin typeface="THICCCBOI"/>
              </a:rPr>
              <a:t>Guest/cash users supported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bg1"/>
              </a:solidFill>
              <a:latin typeface="THICCCBO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THICCCBOI"/>
              </a:rPr>
              <a:t>Local support: </a:t>
            </a:r>
            <a:r>
              <a:rPr lang="en-GB" dirty="0">
                <a:solidFill>
                  <a:schemeClr val="bg1"/>
                </a:solidFill>
                <a:latin typeface="THICCCBOI"/>
              </a:rPr>
              <a:t>Each client’s workflow is slightly different</a:t>
            </a:r>
            <a:endParaRPr lang="en-IE" dirty="0">
              <a:solidFill>
                <a:schemeClr val="bg1"/>
              </a:solidFill>
              <a:latin typeface="THICCCBOI"/>
            </a:endParaRPr>
          </a:p>
        </p:txBody>
      </p:sp>
      <p:pic>
        <p:nvPicPr>
          <p:cNvPr id="4098" name="Picture 2" descr="A person looking at a computer&#10;&#10;AI-generated content may be incorrect.">
            <a:extLst>
              <a:ext uri="{FF2B5EF4-FFF2-40B4-BE49-F238E27FC236}">
                <a16:creationId xmlns:a16="http://schemas.microsoft.com/office/drawing/2014/main" id="{11BCD66B-0C59-7822-FD68-85B03CAF0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242" y="1782793"/>
            <a:ext cx="4053570" cy="404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365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02CAFF-D8FF-8B9F-0867-A11602DE7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90360C15-0F81-7136-9633-47525FCAF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58" y="685364"/>
            <a:ext cx="1243792" cy="29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5501D1-A9E8-AD51-3B9B-A792731DE565}"/>
              </a:ext>
            </a:extLst>
          </p:cNvPr>
          <p:cNvSpPr txBox="1"/>
          <p:nvPr/>
        </p:nvSpPr>
        <p:spPr>
          <a:xfrm>
            <a:off x="9666782" y="685364"/>
            <a:ext cx="6097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800" b="0" i="0" u="none" strike="noStrike" dirty="0">
                <a:solidFill>
                  <a:srgbClr val="FFFFFF"/>
                </a:solidFill>
                <a:effectLst/>
                <a:latin typeface="Aptos Display" panose="020B0004020202020204" pitchFamily="34" charset="0"/>
              </a:rPr>
              <a:t>www.premio.ie</a:t>
            </a:r>
            <a:r>
              <a:rPr lang="en-IE" sz="1800" b="0" i="0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​</a:t>
            </a:r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7C9992-D40C-0C43-B40E-47F79ABCA778}"/>
              </a:ext>
            </a:extLst>
          </p:cNvPr>
          <p:cNvSpPr txBox="1"/>
          <p:nvPr/>
        </p:nvSpPr>
        <p:spPr>
          <a:xfrm>
            <a:off x="882546" y="1504702"/>
            <a:ext cx="78810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000" b="1" dirty="0">
                <a:solidFill>
                  <a:srgbClr val="FFFFFF"/>
                </a:solidFill>
                <a:latin typeface="THICCCBOI"/>
              </a:rPr>
              <a:t>Features to excite your team </a:t>
            </a:r>
          </a:p>
          <a:p>
            <a:endParaRPr lang="en-GB" sz="3000" b="1" i="0" u="none" strike="noStrike" dirty="0">
              <a:solidFill>
                <a:srgbClr val="FFFFFF"/>
              </a:solidFill>
              <a:effectLst/>
              <a:latin typeface="THICCCBO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B0B0E4B-BAA2-5090-C4B9-5A21FAF0548D}"/>
              </a:ext>
            </a:extLst>
          </p:cNvPr>
          <p:cNvGrpSpPr/>
          <p:nvPr/>
        </p:nvGrpSpPr>
        <p:grpSpPr>
          <a:xfrm>
            <a:off x="882546" y="1853071"/>
            <a:ext cx="8958060" cy="4553394"/>
            <a:chOff x="185940" y="1518459"/>
            <a:chExt cx="8958060" cy="4553394"/>
          </a:xfrm>
        </p:grpSpPr>
        <p:sp>
          <p:nvSpPr>
            <p:cNvPr id="3" name="TextBox 5">
              <a:extLst>
                <a:ext uri="{FF2B5EF4-FFF2-40B4-BE49-F238E27FC236}">
                  <a16:creationId xmlns:a16="http://schemas.microsoft.com/office/drawing/2014/main" id="{673900F7-3509-BBAB-8CB3-41F1DC557BD7}"/>
                </a:ext>
              </a:extLst>
            </p:cNvPr>
            <p:cNvSpPr txBox="1"/>
            <p:nvPr/>
          </p:nvSpPr>
          <p:spPr>
            <a:xfrm>
              <a:off x="185940" y="4788895"/>
              <a:ext cx="47108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400" dirty="0">
                  <a:solidFill>
                    <a:srgbClr val="2C96D2"/>
                  </a:solidFill>
                  <a:latin typeface="Inter" panose="02000503000000020004" pitchFamily="2" charset="0"/>
                  <a:ea typeface="Inter" panose="02000503000000020004" pitchFamily="2" charset="0"/>
                </a:rPr>
                <a:t>Promotions</a:t>
              </a:r>
            </a:p>
          </p:txBody>
        </p:sp>
        <p:sp>
          <p:nvSpPr>
            <p:cNvPr id="4" name="TextBox 10">
              <a:extLst>
                <a:ext uri="{FF2B5EF4-FFF2-40B4-BE49-F238E27FC236}">
                  <a16:creationId xmlns:a16="http://schemas.microsoft.com/office/drawing/2014/main" id="{0A4A7674-D1D5-E9F2-DFBE-83111C85BC2A}"/>
                </a:ext>
              </a:extLst>
            </p:cNvPr>
            <p:cNvSpPr txBox="1"/>
            <p:nvPr/>
          </p:nvSpPr>
          <p:spPr>
            <a:xfrm>
              <a:off x="6182562" y="1518459"/>
              <a:ext cx="25694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400" dirty="0">
                  <a:solidFill>
                    <a:srgbClr val="E72099"/>
                  </a:solidFill>
                  <a:latin typeface="Inter" panose="02000503000000020004" pitchFamily="2" charset="0"/>
                  <a:ea typeface="Inter" panose="02000503000000020004" pitchFamily="2" charset="0"/>
                </a:rPr>
                <a:t>Search</a:t>
              </a:r>
            </a:p>
          </p:txBody>
        </p:sp>
        <p:sp>
          <p:nvSpPr>
            <p:cNvPr id="6" name="TextBox 11">
              <a:extLst>
                <a:ext uri="{FF2B5EF4-FFF2-40B4-BE49-F238E27FC236}">
                  <a16:creationId xmlns:a16="http://schemas.microsoft.com/office/drawing/2014/main" id="{220F0F95-4C64-81EA-3F66-4E7ED5B83F57}"/>
                </a:ext>
              </a:extLst>
            </p:cNvPr>
            <p:cNvSpPr txBox="1"/>
            <p:nvPr/>
          </p:nvSpPr>
          <p:spPr>
            <a:xfrm>
              <a:off x="4424022" y="5487078"/>
              <a:ext cx="29127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>
                  <a:solidFill>
                    <a:srgbClr val="E72099"/>
                  </a:solidFill>
                  <a:latin typeface="Inter" panose="02000503000000020004" pitchFamily="2" charset="0"/>
                  <a:ea typeface="Inter" panose="02000503000000020004" pitchFamily="2" charset="0"/>
                </a:rPr>
                <a:t>Send a Quote</a:t>
              </a:r>
            </a:p>
          </p:txBody>
        </p:sp>
        <p:sp>
          <p:nvSpPr>
            <p:cNvPr id="8" name="TextBox 12">
              <a:extLst>
                <a:ext uri="{FF2B5EF4-FFF2-40B4-BE49-F238E27FC236}">
                  <a16:creationId xmlns:a16="http://schemas.microsoft.com/office/drawing/2014/main" id="{20F187A7-1BE1-880E-7A77-C28E446F0157}"/>
                </a:ext>
              </a:extLst>
            </p:cNvPr>
            <p:cNvSpPr txBox="1"/>
            <p:nvPr/>
          </p:nvSpPr>
          <p:spPr>
            <a:xfrm>
              <a:off x="820148" y="2444275"/>
              <a:ext cx="78716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200" dirty="0">
                  <a:solidFill>
                    <a:srgbClr val="8769D6"/>
                  </a:solidFill>
                  <a:latin typeface="Inter" panose="02000503000000020004" pitchFamily="2" charset="0"/>
                  <a:ea typeface="Inter" panose="02000503000000020004" pitchFamily="2" charset="0"/>
                </a:rPr>
                <a:t>Catalogue Builder</a:t>
              </a:r>
            </a:p>
          </p:txBody>
        </p:sp>
        <p:sp>
          <p:nvSpPr>
            <p:cNvPr id="9" name="TextBox 13">
              <a:extLst>
                <a:ext uri="{FF2B5EF4-FFF2-40B4-BE49-F238E27FC236}">
                  <a16:creationId xmlns:a16="http://schemas.microsoft.com/office/drawing/2014/main" id="{75A10AC0-A923-266C-10CC-8E5E00E3B6EC}"/>
                </a:ext>
              </a:extLst>
            </p:cNvPr>
            <p:cNvSpPr txBox="1"/>
            <p:nvPr/>
          </p:nvSpPr>
          <p:spPr>
            <a:xfrm>
              <a:off x="2665845" y="2105497"/>
              <a:ext cx="35167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rgbClr val="2CEDB7"/>
                  </a:solidFill>
                  <a:latin typeface="Inter" panose="02000503000000020004" pitchFamily="2" charset="0"/>
                  <a:ea typeface="Inter" panose="02000503000000020004" pitchFamily="2" charset="0"/>
                </a:rPr>
                <a:t>Multiple Browsing Modes</a:t>
              </a:r>
            </a:p>
          </p:txBody>
        </p:sp>
        <p:sp>
          <p:nvSpPr>
            <p:cNvPr id="10" name="TextBox 14">
              <a:extLst>
                <a:ext uri="{FF2B5EF4-FFF2-40B4-BE49-F238E27FC236}">
                  <a16:creationId xmlns:a16="http://schemas.microsoft.com/office/drawing/2014/main" id="{4DCD84DD-5378-F64B-E8F2-CF9EB2C28479}"/>
                </a:ext>
              </a:extLst>
            </p:cNvPr>
            <p:cNvSpPr txBox="1"/>
            <p:nvPr/>
          </p:nvSpPr>
          <p:spPr>
            <a:xfrm>
              <a:off x="845468" y="3729845"/>
              <a:ext cx="4633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Inter" panose="02000503000000020004" pitchFamily="2" charset="0"/>
                  <a:ea typeface="Inter" panose="02000503000000020004" pitchFamily="2" charset="0"/>
                </a:rPr>
                <a:t>Account On Hold</a:t>
              </a:r>
            </a:p>
          </p:txBody>
        </p:sp>
        <p:sp>
          <p:nvSpPr>
            <p:cNvPr id="11" name="TextBox 15">
              <a:extLst>
                <a:ext uri="{FF2B5EF4-FFF2-40B4-BE49-F238E27FC236}">
                  <a16:creationId xmlns:a16="http://schemas.microsoft.com/office/drawing/2014/main" id="{A37DD811-F02D-EBDA-DB3A-17E98F8CE8B7}"/>
                </a:ext>
              </a:extLst>
            </p:cNvPr>
            <p:cNvSpPr txBox="1"/>
            <p:nvPr/>
          </p:nvSpPr>
          <p:spPr>
            <a:xfrm>
              <a:off x="5291325" y="4458805"/>
              <a:ext cx="385267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dirty="0">
                  <a:solidFill>
                    <a:srgbClr val="2CEDB7">
                      <a:alpha val="47512"/>
                    </a:srgbClr>
                  </a:solidFill>
                  <a:latin typeface="Inter" panose="02000503000000020004" pitchFamily="2" charset="0"/>
                  <a:ea typeface="Inter" panose="02000503000000020004" pitchFamily="2" charset="0"/>
                </a:rPr>
                <a:t>ERP Integration</a:t>
              </a:r>
            </a:p>
          </p:txBody>
        </p:sp>
        <p:sp>
          <p:nvSpPr>
            <p:cNvPr id="12" name="TextBox 16">
              <a:extLst>
                <a:ext uri="{FF2B5EF4-FFF2-40B4-BE49-F238E27FC236}">
                  <a16:creationId xmlns:a16="http://schemas.microsoft.com/office/drawing/2014/main" id="{FD05F9DE-20C8-1944-8081-AD85A73A0062}"/>
                </a:ext>
              </a:extLst>
            </p:cNvPr>
            <p:cNvSpPr txBox="1"/>
            <p:nvPr/>
          </p:nvSpPr>
          <p:spPr>
            <a:xfrm>
              <a:off x="4256223" y="3794001"/>
              <a:ext cx="3852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>
                  <a:solidFill>
                    <a:schemeClr val="tx2">
                      <a:lumMod val="25000"/>
                      <a:lumOff val="75000"/>
                    </a:schemeClr>
                  </a:solidFill>
                  <a:latin typeface="Inter" panose="02000503000000020004" pitchFamily="2" charset="0"/>
                  <a:ea typeface="Inter" panose="02000503000000020004" pitchFamily="2" charset="0"/>
                </a:rPr>
                <a:t>Online Payments</a:t>
              </a:r>
            </a:p>
          </p:txBody>
        </p:sp>
        <p:sp>
          <p:nvSpPr>
            <p:cNvPr id="13" name="TextBox 17">
              <a:extLst>
                <a:ext uri="{FF2B5EF4-FFF2-40B4-BE49-F238E27FC236}">
                  <a16:creationId xmlns:a16="http://schemas.microsoft.com/office/drawing/2014/main" id="{ABEFA924-20B1-3DC1-A384-6CFD0D292E5F}"/>
                </a:ext>
              </a:extLst>
            </p:cNvPr>
            <p:cNvSpPr txBox="1"/>
            <p:nvPr/>
          </p:nvSpPr>
          <p:spPr>
            <a:xfrm>
              <a:off x="268540" y="1988457"/>
              <a:ext cx="2272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2">
                      <a:lumMod val="25000"/>
                      <a:lumOff val="75000"/>
                      <a:alpha val="47405"/>
                    </a:schemeClr>
                  </a:solidFill>
                  <a:latin typeface="Inter" panose="02000503000000020004" pitchFamily="2" charset="0"/>
                  <a:ea typeface="Inter" panose="02000503000000020004" pitchFamily="2" charset="0"/>
                </a:rPr>
                <a:t>Share List PDF</a:t>
              </a:r>
            </a:p>
          </p:txBody>
        </p:sp>
        <p:sp>
          <p:nvSpPr>
            <p:cNvPr id="14" name="TextBox 18">
              <a:extLst>
                <a:ext uri="{FF2B5EF4-FFF2-40B4-BE49-F238E27FC236}">
                  <a16:creationId xmlns:a16="http://schemas.microsoft.com/office/drawing/2014/main" id="{BB3F76B2-47B7-09DA-4801-15AFB5955955}"/>
                </a:ext>
              </a:extLst>
            </p:cNvPr>
            <p:cNvSpPr txBox="1"/>
            <p:nvPr/>
          </p:nvSpPr>
          <p:spPr>
            <a:xfrm>
              <a:off x="820148" y="4265675"/>
              <a:ext cx="41709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8769D6"/>
                  </a:solidFill>
                  <a:latin typeface="Inter" panose="02000503000000020004" pitchFamily="2" charset="0"/>
                  <a:ea typeface="Inter" panose="02000503000000020004" pitchFamily="2" charset="0"/>
                </a:rPr>
                <a:t>Guest Checkout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8930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315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D44C17-F08D-D2D0-014F-1497AD2CD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DE1AF40F-2CA4-84CF-1E6B-6CE5A1B32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58" y="685364"/>
            <a:ext cx="1243792" cy="29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5FF1C0-2F66-F1CA-CED8-E9423B8C866F}"/>
              </a:ext>
            </a:extLst>
          </p:cNvPr>
          <p:cNvSpPr txBox="1"/>
          <p:nvPr/>
        </p:nvSpPr>
        <p:spPr>
          <a:xfrm>
            <a:off x="9666782" y="685364"/>
            <a:ext cx="6097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800" b="0" i="0" u="none" strike="noStrike" dirty="0">
                <a:solidFill>
                  <a:srgbClr val="FFFFFF"/>
                </a:solidFill>
                <a:effectLst/>
                <a:latin typeface="Aptos Display" panose="020B0004020202020204" pitchFamily="34" charset="0"/>
              </a:rPr>
              <a:t>www.premio.ie</a:t>
            </a:r>
            <a:r>
              <a:rPr lang="en-IE" sz="1800" b="0" i="0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​</a:t>
            </a:r>
            <a:endParaRPr lang="en-IE" dirty="0"/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EC81C29-5410-5145-39E1-38EC197CDC6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rcRect t="5867" b="1913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77EE8F-4D7E-CE4D-A9DF-3F0C4ADD2906}"/>
              </a:ext>
            </a:extLst>
          </p:cNvPr>
          <p:cNvSpPr txBox="1"/>
          <p:nvPr/>
        </p:nvSpPr>
        <p:spPr>
          <a:xfrm>
            <a:off x="882546" y="1782793"/>
            <a:ext cx="788107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000" b="1" i="0" u="none" strike="noStrike" dirty="0">
                <a:solidFill>
                  <a:srgbClr val="FFFFFF"/>
                </a:solidFill>
                <a:effectLst/>
                <a:latin typeface="THICCCBOI"/>
              </a:rPr>
              <a:t>Catalogue Builder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7FFF65-BECB-38DB-1F3C-11070AEFE2B2}"/>
              </a:ext>
            </a:extLst>
          </p:cNvPr>
          <p:cNvSpPr txBox="1"/>
          <p:nvPr/>
        </p:nvSpPr>
        <p:spPr>
          <a:xfrm>
            <a:off x="1021204" y="2659479"/>
            <a:ext cx="791855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323232"/>
                </a:solidFill>
              </a:defRPr>
            </a:pPr>
            <a:r>
              <a:rPr lang="en-GB" dirty="0">
                <a:solidFill>
                  <a:schemeClr val="bg1"/>
                </a:solidFill>
                <a:latin typeface="THICCCBOI"/>
              </a:rPr>
              <a:t>Build catalogues instantly in 5 steps 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323232"/>
                </a:solidFill>
              </a:defRPr>
            </a:pPr>
            <a:endParaRPr lang="en-GB" dirty="0">
              <a:solidFill>
                <a:schemeClr val="bg1"/>
              </a:solidFill>
              <a:latin typeface="THICCCBOI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323232"/>
                </a:solidFill>
              </a:defRPr>
            </a:pPr>
            <a:r>
              <a:rPr lang="en-GB" dirty="0">
                <a:solidFill>
                  <a:schemeClr val="bg1"/>
                </a:solidFill>
                <a:latin typeface="THICCCBOI"/>
              </a:rPr>
              <a:t>Uses existing Product data and images OR can be customised</a:t>
            </a:r>
            <a:br>
              <a:rPr lang="en-GB" dirty="0">
                <a:solidFill>
                  <a:schemeClr val="bg1"/>
                </a:solidFill>
                <a:latin typeface="THICCCBOI"/>
              </a:rPr>
            </a:br>
            <a:endParaRPr lang="en-GB" dirty="0">
              <a:solidFill>
                <a:schemeClr val="bg1"/>
              </a:solidFill>
              <a:latin typeface="THICCCBOI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323232"/>
                </a:solidFill>
              </a:defRPr>
            </a:pPr>
            <a:r>
              <a:rPr lang="en-GB" dirty="0">
                <a:solidFill>
                  <a:schemeClr val="bg1"/>
                </a:solidFill>
                <a:latin typeface="THICCCBOI"/>
              </a:rPr>
              <a:t>Auto-generated bulk order form and 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725103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315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48178E-110A-44F2-6625-82B54CFE1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AFA91CEA-9E0B-F71A-1A21-0B7A83671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58" y="685364"/>
            <a:ext cx="1243792" cy="29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B3686C-A901-D9FC-AB38-E72DEE837408}"/>
              </a:ext>
            </a:extLst>
          </p:cNvPr>
          <p:cNvSpPr txBox="1"/>
          <p:nvPr/>
        </p:nvSpPr>
        <p:spPr>
          <a:xfrm>
            <a:off x="9666782" y="685364"/>
            <a:ext cx="6097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800" b="0" i="0" u="none" strike="noStrike" dirty="0">
                <a:solidFill>
                  <a:srgbClr val="FFFFFF"/>
                </a:solidFill>
                <a:effectLst/>
                <a:latin typeface="Aptos Display" panose="020B0004020202020204" pitchFamily="34" charset="0"/>
              </a:rPr>
              <a:t>www.premio.ie</a:t>
            </a:r>
            <a:r>
              <a:rPr lang="en-IE" sz="1800" b="0" i="0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​</a:t>
            </a:r>
            <a:endParaRPr lang="en-IE" dirty="0"/>
          </a:p>
        </p:txBody>
      </p:sp>
      <p:pic>
        <p:nvPicPr>
          <p:cNvPr id="3" name="Picture 2" descr="A white screen with a blue and white border&#10;&#10;AI-generated content may be incorrect.">
            <a:extLst>
              <a:ext uri="{FF2B5EF4-FFF2-40B4-BE49-F238E27FC236}">
                <a16:creationId xmlns:a16="http://schemas.microsoft.com/office/drawing/2014/main" id="{ABA09393-EC18-7938-BB1A-EBFD86DD1DF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0790" y="1233114"/>
            <a:ext cx="8470419" cy="5242613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76747FD4-5071-71AD-4DA7-A3C6BA1CC46D}"/>
              </a:ext>
            </a:extLst>
          </p:cNvPr>
          <p:cNvSpPr txBox="1"/>
          <p:nvPr/>
        </p:nvSpPr>
        <p:spPr>
          <a:xfrm>
            <a:off x="2003685" y="1418415"/>
            <a:ext cx="272593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600" b="1">
                <a:solidFill>
                  <a:srgbClr val="004282"/>
                </a:solidFill>
              </a:defRPr>
            </a:pPr>
            <a:r>
              <a:rPr lang="en-GB" sz="2800" dirty="0"/>
              <a:t>Premio AI Search</a:t>
            </a:r>
            <a:endParaRPr sz="2800" dirty="0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3DAD9E95-2B41-5F8C-13F0-35DF1311D17A}"/>
              </a:ext>
            </a:extLst>
          </p:cNvPr>
          <p:cNvSpPr txBox="1"/>
          <p:nvPr/>
        </p:nvSpPr>
        <p:spPr>
          <a:xfrm>
            <a:off x="3129496" y="2268677"/>
            <a:ext cx="78082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2200">
                <a:solidFill>
                  <a:srgbClr val="323232"/>
                </a:solidFill>
              </a:defRPr>
            </a:pPr>
            <a:r>
              <a:rPr lang="en-IE" sz="2000" dirty="0">
                <a:latin typeface="THICCCBOI"/>
              </a:rPr>
              <a:t>Zero effort search tool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C177F3-A93F-1AEB-5CB4-34AA329B56EA}"/>
              </a:ext>
            </a:extLst>
          </p:cNvPr>
          <p:cNvSpPr txBox="1"/>
          <p:nvPr/>
        </p:nvSpPr>
        <p:spPr>
          <a:xfrm>
            <a:off x="3129498" y="2931091"/>
            <a:ext cx="78082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2200">
                <a:solidFill>
                  <a:srgbClr val="323232"/>
                </a:solidFill>
              </a:defRPr>
            </a:pPr>
            <a:r>
              <a:rPr lang="en-IE" sz="2000" dirty="0">
                <a:latin typeface="THICCCBOI"/>
              </a:rPr>
              <a:t>Automatically indexes based on Titles, Categories, </a:t>
            </a:r>
          </a:p>
          <a:p>
            <a:pPr>
              <a:defRPr sz="2200">
                <a:solidFill>
                  <a:srgbClr val="323232"/>
                </a:solidFill>
              </a:defRPr>
            </a:pPr>
            <a:r>
              <a:rPr lang="en-IE" sz="2000" dirty="0">
                <a:latin typeface="THICCCBOI"/>
              </a:rPr>
              <a:t>Refinements, Product Codes and Product Descriptions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77C392CD-B4DA-B879-AC3B-C80E40F8F16D}"/>
              </a:ext>
            </a:extLst>
          </p:cNvPr>
          <p:cNvSpPr txBox="1"/>
          <p:nvPr/>
        </p:nvSpPr>
        <p:spPr>
          <a:xfrm>
            <a:off x="3129497" y="3882769"/>
            <a:ext cx="78082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000" dirty="0">
                <a:latin typeface="THICCCBOI"/>
              </a:rPr>
              <a:t>Full ability to overwrite any of any search term</a:t>
            </a:r>
            <a:endParaRPr lang="en-IE" sz="2800" dirty="0">
              <a:latin typeface="THICCCBOI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4C7B4D1C-84E3-2056-F488-A5473B18B6E0}"/>
              </a:ext>
            </a:extLst>
          </p:cNvPr>
          <p:cNvSpPr txBox="1"/>
          <p:nvPr/>
        </p:nvSpPr>
        <p:spPr>
          <a:xfrm>
            <a:off x="3193587" y="4855263"/>
            <a:ext cx="78082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000" dirty="0">
                <a:latin typeface="THICCCBOI"/>
              </a:rPr>
              <a:t>Ability to handle misspellings, synonyms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2FFA0CED-32F9-F594-C8AB-A0DDA12C2CFD}"/>
              </a:ext>
            </a:extLst>
          </p:cNvPr>
          <p:cNvSpPr txBox="1"/>
          <p:nvPr/>
        </p:nvSpPr>
        <p:spPr>
          <a:xfrm>
            <a:off x="3193587" y="5665495"/>
            <a:ext cx="78082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2200">
                <a:solidFill>
                  <a:srgbClr val="323232"/>
                </a:solidFill>
              </a:defRPr>
            </a:pPr>
            <a:r>
              <a:rPr lang="en-IE" sz="2000" dirty="0">
                <a:latin typeface="THICCCBOI"/>
              </a:rPr>
              <a:t>Rule engine to automate new products</a:t>
            </a:r>
          </a:p>
        </p:txBody>
      </p:sp>
    </p:spTree>
    <p:extLst>
      <p:ext uri="{BB962C8B-B14F-4D97-AF65-F5344CB8AC3E}">
        <p14:creationId xmlns:p14="http://schemas.microsoft.com/office/powerpoint/2010/main" val="3575040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315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45F32C-D21B-18D1-CAA3-FDA5574FE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FA96D9F8-E1B5-1388-FB30-C69DE8BD3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58" y="685364"/>
            <a:ext cx="1243792" cy="29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32FFFE-FBC2-1D29-7544-52212E96A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875" y="-16194"/>
            <a:ext cx="4313125" cy="68903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0CB16C-8137-9E2F-FA24-7209F2734603}"/>
              </a:ext>
            </a:extLst>
          </p:cNvPr>
          <p:cNvSpPr txBox="1"/>
          <p:nvPr/>
        </p:nvSpPr>
        <p:spPr>
          <a:xfrm>
            <a:off x="967258" y="2164404"/>
            <a:ext cx="4454489" cy="375487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chemeClr val="bg1"/>
              </a:solidFill>
              <a:latin typeface="THICCCBOI"/>
            </a:endParaRPr>
          </a:p>
          <a:p>
            <a:pPr>
              <a:defRPr sz="2200">
                <a:solidFill>
                  <a:srgbClr val="323232"/>
                </a:solidFill>
              </a:defRPr>
            </a:pPr>
            <a:r>
              <a:rPr lang="en-IE" dirty="0">
                <a:solidFill>
                  <a:schemeClr val="bg1"/>
                </a:solidFill>
                <a:latin typeface="THICCCBOI"/>
              </a:rPr>
              <a:t>Real-time analytics to keep on top of: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323232"/>
                </a:solidFill>
              </a:defRPr>
            </a:pPr>
            <a:endParaRPr lang="en-IE" dirty="0">
              <a:solidFill>
                <a:schemeClr val="bg1"/>
              </a:solidFill>
              <a:latin typeface="THICCCBOI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 sz="2200">
                <a:solidFill>
                  <a:srgbClr val="323232"/>
                </a:solidFill>
              </a:defRPr>
            </a:pPr>
            <a:r>
              <a:rPr lang="en-IE" dirty="0">
                <a:solidFill>
                  <a:schemeClr val="bg1"/>
                </a:solidFill>
                <a:latin typeface="THICCCBOI"/>
              </a:rPr>
              <a:t>Customers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323232"/>
                </a:solidFill>
              </a:defRPr>
            </a:pPr>
            <a:endParaRPr lang="en-IE" dirty="0">
              <a:solidFill>
                <a:schemeClr val="bg1"/>
              </a:solidFill>
              <a:latin typeface="THICCCBOI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 sz="2200">
                <a:solidFill>
                  <a:srgbClr val="323232"/>
                </a:solidFill>
              </a:defRPr>
            </a:pPr>
            <a:r>
              <a:rPr lang="en-IE" dirty="0">
                <a:solidFill>
                  <a:schemeClr val="bg1"/>
                </a:solidFill>
                <a:latin typeface="THICCCBOI"/>
              </a:rPr>
              <a:t>Products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323232"/>
                </a:solidFill>
              </a:defRPr>
            </a:pPr>
            <a:endParaRPr lang="en-IE" dirty="0">
              <a:solidFill>
                <a:schemeClr val="bg1"/>
              </a:solidFill>
              <a:latin typeface="THICCCBOI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 sz="2200">
                <a:solidFill>
                  <a:srgbClr val="323232"/>
                </a:solidFill>
              </a:defRPr>
            </a:pPr>
            <a:r>
              <a:rPr lang="en-IE" dirty="0">
                <a:solidFill>
                  <a:schemeClr val="bg1"/>
                </a:solidFill>
                <a:latin typeface="THICCCBOI"/>
              </a:rPr>
              <a:t>Orders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323232"/>
                </a:solidFill>
              </a:defRPr>
            </a:pPr>
            <a:endParaRPr lang="en-IE" dirty="0">
              <a:solidFill>
                <a:schemeClr val="bg1"/>
              </a:solidFill>
              <a:latin typeface="THICCCBOI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 sz="2200">
                <a:solidFill>
                  <a:srgbClr val="323232"/>
                </a:solidFill>
              </a:defRPr>
            </a:pPr>
            <a:r>
              <a:rPr lang="en-IE" dirty="0">
                <a:solidFill>
                  <a:schemeClr val="bg1"/>
                </a:solidFill>
                <a:latin typeface="THICCCBOI"/>
              </a:rPr>
              <a:t>User Interactions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323232"/>
                </a:solidFill>
              </a:defRPr>
            </a:pPr>
            <a:endParaRPr dirty="0">
              <a:solidFill>
                <a:schemeClr val="bg1"/>
              </a:solidFill>
              <a:latin typeface="THICCCBO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FE05E2-1F52-9241-CD6C-5B3766A92B7C}"/>
              </a:ext>
            </a:extLst>
          </p:cNvPr>
          <p:cNvSpPr txBox="1"/>
          <p:nvPr/>
        </p:nvSpPr>
        <p:spPr>
          <a:xfrm>
            <a:off x="882546" y="1610406"/>
            <a:ext cx="788107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000" b="1" i="0" u="none" strike="noStrike" dirty="0">
                <a:solidFill>
                  <a:srgbClr val="FFFFFF"/>
                </a:solidFill>
                <a:effectLst/>
                <a:latin typeface="THICCCBOI"/>
              </a:rPr>
              <a:t>Premio Insights</a:t>
            </a:r>
          </a:p>
        </p:txBody>
      </p:sp>
    </p:spTree>
    <p:extLst>
      <p:ext uri="{BB962C8B-B14F-4D97-AF65-F5344CB8AC3E}">
        <p14:creationId xmlns:p14="http://schemas.microsoft.com/office/powerpoint/2010/main" val="3489976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group of devices with screens on&#10;&#10;AI-generated content may be incorrect.">
            <a:extLst>
              <a:ext uri="{FF2B5EF4-FFF2-40B4-BE49-F238E27FC236}">
                <a16:creationId xmlns:a16="http://schemas.microsoft.com/office/drawing/2014/main" id="{F9427403-AF70-134E-EA99-855B1B389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54" y="630859"/>
            <a:ext cx="9981292" cy="5596281"/>
          </a:xfrm>
          <a:prstGeom prst="rect">
            <a:avLst/>
          </a:prstGeom>
          <a:noFill/>
          <a:effectLst>
            <a:outerShdw blurRad="50800" dir="5400000" sx="1000" sy="1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558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44E84C4E79C6469E7DAB5ADB3DD688" ma:contentTypeVersion="13" ma:contentTypeDescription="Create a new document." ma:contentTypeScope="" ma:versionID="1ff0150fb4a4b62de704965345a6a243">
  <xsd:schema xmlns:xsd="http://www.w3.org/2001/XMLSchema" xmlns:xs="http://www.w3.org/2001/XMLSchema" xmlns:p="http://schemas.microsoft.com/office/2006/metadata/properties" xmlns:ns2="3045fb14-29f3-4b5b-9627-724ff546cce5" xmlns:ns3="cf682ddb-fe13-41ad-ab06-aaa7fdf9418c" targetNamespace="http://schemas.microsoft.com/office/2006/metadata/properties" ma:root="true" ma:fieldsID="7dce800bf326aa5a6cfcb68879b3f7f1" ns2:_="" ns3:_="">
    <xsd:import namespace="3045fb14-29f3-4b5b-9627-724ff546cce5"/>
    <xsd:import namespace="cf682ddb-fe13-41ad-ab06-aaa7fdf941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45fb14-29f3-4b5b-9627-724ff546cc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5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9361d41-86d7-4b85-b36f-49eea52da5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682ddb-fe13-41ad-ab06-aaa7fdf9418c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0e4d5bd-4d28-4963-8264-311e60821b0a}" ma:internalName="TaxCatchAll" ma:showField="CatchAllData" ma:web="cf682ddb-fe13-41ad-ab06-aaa7fdf941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045fb14-29f3-4b5b-9627-724ff546cce5">
      <Terms xmlns="http://schemas.microsoft.com/office/infopath/2007/PartnerControls"/>
    </lcf76f155ced4ddcb4097134ff3c332f>
    <TaxCatchAll xmlns="cf682ddb-fe13-41ad-ab06-aaa7fdf9418c" xsi:nil="true"/>
  </documentManagement>
</p:properties>
</file>

<file path=customXml/itemProps1.xml><?xml version="1.0" encoding="utf-8"?>
<ds:datastoreItem xmlns:ds="http://schemas.openxmlformats.org/officeDocument/2006/customXml" ds:itemID="{E9B2D06D-4FA1-447E-9E87-0619AFF8FCB3}"/>
</file>

<file path=customXml/itemProps2.xml><?xml version="1.0" encoding="utf-8"?>
<ds:datastoreItem xmlns:ds="http://schemas.openxmlformats.org/officeDocument/2006/customXml" ds:itemID="{93870944-6CA8-4717-B9AC-2A9370FF8E55}"/>
</file>

<file path=customXml/itemProps3.xml><?xml version="1.0" encoding="utf-8"?>
<ds:datastoreItem xmlns:ds="http://schemas.openxmlformats.org/officeDocument/2006/customXml" ds:itemID="{626C5215-491A-4089-807E-A432C90F86A3}"/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846</Words>
  <Application>Microsoft Office PowerPoint</Application>
  <PresentationFormat>Widescreen</PresentationFormat>
  <Paragraphs>139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Inter</vt:lpstr>
      <vt:lpstr>THICCCBOI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Galvin</dc:creator>
  <cp:lastModifiedBy>Sarah Galvin</cp:lastModifiedBy>
  <cp:revision>8</cp:revision>
  <dcterms:created xsi:type="dcterms:W3CDTF">2025-11-04T10:38:25Z</dcterms:created>
  <dcterms:modified xsi:type="dcterms:W3CDTF">2025-11-10T11:14:07Z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0x010100B144E84C4E79C6469E7DAB5ADB3DD688</vt:lpwstr>
  </property>
</Properties>
</file>